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12"/>
  </p:notesMasterIdLst>
  <p:sldIdLst>
    <p:sldId id="256" r:id="rId2"/>
    <p:sldId id="257" r:id="rId3"/>
    <p:sldId id="264" r:id="rId4"/>
    <p:sldId id="260" r:id="rId5"/>
    <p:sldId id="261" r:id="rId6"/>
    <p:sldId id="258" r:id="rId7"/>
    <p:sldId id="259" r:id="rId8"/>
    <p:sldId id="265" r:id="rId9"/>
    <p:sldId id="263"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82899" autoAdjust="0"/>
  </p:normalViewPr>
  <p:slideViewPr>
    <p:cSldViewPr snapToGrid="0">
      <p:cViewPr>
        <p:scale>
          <a:sx n="75" d="100"/>
          <a:sy n="75" d="100"/>
        </p:scale>
        <p:origin x="136" y="40"/>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481A-09DF-4C5E-B691-6F99F27CE65B}" type="datetimeFigureOut">
              <a:rPr kumimoji="1" lang="ja-JP" altLang="en-US" smtClean="0"/>
              <a:t>2017/4/4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BB9B4-F310-48CF-83A9-D08A177A6D72}" type="slidenum">
              <a:rPr kumimoji="1" lang="ja-JP" altLang="en-US" smtClean="0"/>
              <a:t>‹#›</a:t>
            </a:fld>
            <a:endParaRPr kumimoji="1" lang="ja-JP" altLang="en-US"/>
          </a:p>
        </p:txBody>
      </p:sp>
    </p:spTree>
    <p:extLst>
      <p:ext uri="{BB962C8B-B14F-4D97-AF65-F5344CB8AC3E}">
        <p14:creationId xmlns:p14="http://schemas.microsoft.com/office/powerpoint/2010/main" val="25446387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こんにちは</a:t>
            </a:r>
            <a:endParaRPr lang="en-US" altLang="ja-JP" dirty="0" smtClean="0"/>
          </a:p>
          <a:p>
            <a:r>
              <a:rPr lang="ja-JP" altLang="en-US" dirty="0" smtClean="0"/>
              <a:t>私たちは自律移動ロボット開発プロジェクト・サーキットです。</a:t>
            </a:r>
            <a:endParaRPr lang="en-US" altLang="ja-JP" dirty="0" smtClean="0"/>
          </a:p>
          <a:p>
            <a:r>
              <a:rPr lang="ja-JP" altLang="en-US" dirty="0" smtClean="0"/>
              <a:t>ちなみに私は総合システム工学科</a:t>
            </a:r>
            <a:r>
              <a:rPr lang="en-US" altLang="ja-JP" dirty="0" smtClean="0"/>
              <a:t>2</a:t>
            </a:r>
            <a:r>
              <a:rPr lang="ja-JP" altLang="en-US" dirty="0" smtClean="0"/>
              <a:t>年の田中です</a:t>
            </a:r>
            <a:endParaRPr lang="en-US" altLang="ja-JP" dirty="0" smtClean="0"/>
          </a:p>
          <a:p>
            <a:r>
              <a:rPr kumimoji="1" lang="ja-JP" altLang="en-US" dirty="0" smtClean="0"/>
              <a:t>いまからサーキットの紹介をさせていただきたいと思います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a:t>
            </a:fld>
            <a:endParaRPr kumimoji="1" lang="ja-JP" altLang="en-US"/>
          </a:p>
        </p:txBody>
      </p:sp>
    </p:spTree>
    <p:extLst>
      <p:ext uri="{BB962C8B-B14F-4D97-AF65-F5344CB8AC3E}">
        <p14:creationId xmlns:p14="http://schemas.microsoft.com/office/powerpoint/2010/main" val="427997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はい、最後に、お知らせです</a:t>
            </a:r>
            <a:endParaRPr kumimoji="1" lang="en-US" altLang="ja-JP" dirty="0" smtClean="0"/>
          </a:p>
          <a:p>
            <a:r>
              <a:rPr kumimoji="1" lang="en-US" altLang="ja-JP" dirty="0" smtClean="0"/>
              <a:t>CIR-KIT</a:t>
            </a:r>
            <a:r>
              <a:rPr kumimoji="1" lang="ja-JP" altLang="en-US" dirty="0" smtClean="0"/>
              <a:t>が毎年実施していることですけど、</a:t>
            </a:r>
            <a:endParaRPr kumimoji="1" lang="en-US" altLang="ja-JP" dirty="0" smtClean="0"/>
          </a:p>
          <a:p>
            <a:r>
              <a:rPr kumimoji="1" lang="ja-JP" altLang="en-US" dirty="0" smtClean="0"/>
              <a:t>ライントレース体験会を行います</a:t>
            </a:r>
            <a:endParaRPr kumimoji="1" lang="en-US" altLang="ja-JP" dirty="0" smtClean="0"/>
          </a:p>
          <a:p>
            <a:r>
              <a:rPr kumimoji="1" lang="ja-JP" altLang="en-US" dirty="0" smtClean="0"/>
              <a:t>時間はだいたい前のとおりです</a:t>
            </a:r>
            <a:endParaRPr kumimoji="1" lang="en-US" altLang="ja-JP" dirty="0" smtClean="0"/>
          </a:p>
          <a:p>
            <a:r>
              <a:rPr kumimoji="1" lang="ja-JP" altLang="en-US" dirty="0" smtClean="0"/>
              <a:t>まあメンバーか誰かがいたら、教えてもらえると思います</a:t>
            </a:r>
            <a:endParaRPr kumimoji="1" lang="en-US" altLang="ja-JP" dirty="0" smtClean="0"/>
          </a:p>
          <a:p>
            <a:endParaRPr kumimoji="1" lang="en-US" altLang="ja-JP" dirty="0" smtClean="0"/>
          </a:p>
          <a:p>
            <a:r>
              <a:rPr kumimoji="1" lang="ja-JP" altLang="en-US" dirty="0" smtClean="0"/>
              <a:t>場所はものつくり工房、</a:t>
            </a:r>
            <a:endParaRPr kumimoji="1" lang="en-US" altLang="ja-JP" dirty="0" smtClean="0"/>
          </a:p>
          <a:p>
            <a:r>
              <a:rPr kumimoji="1" lang="ja-JP" altLang="en-US" dirty="0" smtClean="0"/>
              <a:t>ものつくり工房の場所については、あとで</a:t>
            </a:r>
            <a:r>
              <a:rPr kumimoji="1" lang="en-US" altLang="ja-JP" dirty="0" err="1" smtClean="0"/>
              <a:t>kyutech</a:t>
            </a:r>
            <a:r>
              <a:rPr kumimoji="1" lang="en-US" altLang="ja-JP" dirty="0" smtClean="0"/>
              <a:t>-JAIRO</a:t>
            </a:r>
            <a:r>
              <a:rPr kumimoji="1" lang="ja-JP" altLang="en-US" dirty="0" err="1" smtClean="0"/>
              <a:t>さん</a:t>
            </a:r>
            <a:r>
              <a:rPr kumimoji="1" lang="ja-JP" altLang="en-US" dirty="0" smtClean="0"/>
              <a:t>から詳しく説明があると思いますが、</a:t>
            </a:r>
            <a:endParaRPr kumimoji="1" lang="en-US" altLang="ja-JP" dirty="0" smtClean="0"/>
          </a:p>
          <a:p>
            <a:r>
              <a:rPr kumimoji="1" lang="ja-JP" altLang="en-US" dirty="0" smtClean="0"/>
              <a:t>それでもわからないよーって方は</a:t>
            </a:r>
            <a:endParaRPr kumimoji="1" lang="en-US" altLang="ja-JP" dirty="0" smtClean="0"/>
          </a:p>
          <a:p>
            <a:r>
              <a:rPr kumimoji="1" lang="ja-JP" altLang="en-US" dirty="0" smtClean="0"/>
              <a:t>この赤いロボット、</a:t>
            </a:r>
            <a:r>
              <a:rPr kumimoji="1" lang="en-US" altLang="ja-JP" dirty="0" smtClean="0"/>
              <a:t>CIR-KIT</a:t>
            </a:r>
            <a:r>
              <a:rPr kumimoji="1" lang="ja-JP" altLang="en-US" dirty="0" smtClean="0"/>
              <a:t>五号機ですね、</a:t>
            </a:r>
            <a:endParaRPr kumimoji="1" lang="en-US" altLang="ja-JP" dirty="0" smtClean="0"/>
          </a:p>
          <a:p>
            <a:r>
              <a:rPr kumimoji="1" lang="ja-JP" altLang="en-US" dirty="0" smtClean="0"/>
              <a:t>こいつが学内をウロチョロしていると思うんですけど、</a:t>
            </a:r>
            <a:endParaRPr kumimoji="1" lang="en-US" altLang="ja-JP" dirty="0" smtClean="0"/>
          </a:p>
          <a:p>
            <a:r>
              <a:rPr kumimoji="1" lang="ja-JP" altLang="en-US" dirty="0" smtClean="0"/>
              <a:t>こいつについていけば辿り着けますので、</a:t>
            </a:r>
            <a:endParaRPr kumimoji="1" lang="en-US" altLang="ja-JP" dirty="0" smtClean="0"/>
          </a:p>
          <a:p>
            <a:r>
              <a:rPr kumimoji="1" lang="ja-JP" altLang="en-US" dirty="0" smtClean="0"/>
              <a:t>ついていってみてください</a:t>
            </a:r>
            <a:endParaRPr kumimoji="1" lang="en-US" altLang="ja-JP" dirty="0" smtClean="0"/>
          </a:p>
          <a:p>
            <a:endParaRPr kumimoji="1" lang="en-US" altLang="ja-JP" dirty="0" smtClean="0"/>
          </a:p>
          <a:p>
            <a:r>
              <a:rPr kumimoji="1" lang="ja-JP" altLang="en-US" dirty="0" smtClean="0"/>
              <a:t>それでは何か質問は？？</a:t>
            </a:r>
            <a:endParaRPr kumimoji="1" lang="en-US" altLang="ja-JP" dirty="0" smtClean="0"/>
          </a:p>
          <a:p>
            <a:endParaRPr kumimoji="1" lang="en-US" altLang="ja-JP" dirty="0" smtClean="0"/>
          </a:p>
          <a:p>
            <a:r>
              <a:rPr kumimoji="1" lang="ja-JP" altLang="en-US" dirty="0" smtClean="0"/>
              <a:t>それでは</a:t>
            </a:r>
            <a:r>
              <a:rPr kumimoji="1" lang="en-US" altLang="ja-JP" dirty="0" smtClean="0"/>
              <a:t>CIR-KIT</a:t>
            </a:r>
            <a:r>
              <a:rPr kumimoji="1" lang="ja-JP" altLang="en-US" dirty="0" smtClean="0"/>
              <a:t>の紹介を終わりたいと思います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10</a:t>
            </a:fld>
            <a:endParaRPr kumimoji="1" lang="ja-JP" altLang="en-US"/>
          </a:p>
        </p:txBody>
      </p:sp>
    </p:spTree>
    <p:extLst>
      <p:ext uri="{BB962C8B-B14F-4D97-AF65-F5344CB8AC3E}">
        <p14:creationId xmlns:p14="http://schemas.microsoft.com/office/powerpoint/2010/main" val="129807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サーキットとは、</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簡単に言えば、ロボットを作っている団体ですね</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今年で創立１０周年になる、伝統ある団体ですけれども</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活動日時は、基本的に個人に任せるかたちで、</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まあ、だいたい平日の放課後とか土日に来たり、来なかったりしてるわけ</a:t>
            </a:r>
            <a:r>
              <a:rPr lang="ja-JP" altLang="en-US" dirty="0" smtClean="0"/>
              <a:t>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err="1" smtClean="0"/>
              <a:t>なので</a:t>
            </a:r>
            <a:r>
              <a:rPr lang="ja-JP" altLang="en-US" dirty="0" smtClean="0"/>
              <a:t>バイトや他のサークルとの掛け持ちもできます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学部生を中心にものつくり工房にて日々活動を行っています</a:t>
            </a:r>
            <a:r>
              <a:rPr lang="ja-JP" altLang="en-US" dirty="0" smtClean="0"/>
              <a:t>。</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また、部費を徴収することは</a:t>
            </a:r>
            <a:r>
              <a:rPr kumimoji="1" lang="ja-JP" altLang="en-US" dirty="0" smtClean="0"/>
              <a:t>ありません</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2</a:t>
            </a:fld>
            <a:endParaRPr kumimoji="1" lang="ja-JP" altLang="en-US"/>
          </a:p>
        </p:txBody>
      </p:sp>
    </p:spTree>
    <p:extLst>
      <p:ext uri="{BB962C8B-B14F-4D97-AF65-F5344CB8AC3E}">
        <p14:creationId xmlns:p14="http://schemas.microsoft.com/office/powerpoint/2010/main" val="24547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latin typeface="メイリオ" panose="020B0604030504040204" pitchFamily="50" charset="-128"/>
                <a:ea typeface="メイリオ" panose="020B0604030504040204" pitchFamily="50" charset="-128"/>
              </a:rPr>
              <a:t>CIR-KIT</a:t>
            </a:r>
            <a:r>
              <a:rPr lang="ja-JP" altLang="en-US" dirty="0" smtClean="0">
                <a:latin typeface="メイリオ" panose="020B0604030504040204" pitchFamily="50" charset="-128"/>
                <a:ea typeface="メイリオ" panose="020B0604030504040204" pitchFamily="50" charset="-128"/>
              </a:rPr>
              <a:t>は毎年、つくばチャレンジという大会で成果を残すことを目標に活動しています</a:t>
            </a:r>
            <a:endParaRPr lang="en-US" altLang="ja-JP" dirty="0" smtClean="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つくばチャレンジとは茨城県つくば市で行われる、自律移動ロボットの公開実験です。</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昨年５３チーム６２台が参加しています</a:t>
            </a:r>
            <a:endParaRPr lang="en-US" altLang="ja-JP" dirty="0" smtClean="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全国から大学や研究室、企業なんかが参加してまして、</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有名所では東工大、早稲田、防大、明治大学などが挙げられます</a:t>
            </a:r>
            <a:endParaRPr lang="en-US" altLang="ja-JP" dirty="0" smtClean="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3</a:t>
            </a:fld>
            <a:endParaRPr kumimoji="1" lang="ja-JP" altLang="en-US"/>
          </a:p>
        </p:txBody>
      </p:sp>
    </p:spTree>
    <p:extLst>
      <p:ext uri="{BB962C8B-B14F-4D97-AF65-F5344CB8AC3E}">
        <p14:creationId xmlns:p14="http://schemas.microsoft.com/office/powerpoint/2010/main" val="108451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そんなつくばチャレンジですが、</a:t>
            </a:r>
            <a:endParaRPr kumimoji="1" lang="en-US" altLang="ja-JP" dirty="0" smtClean="0"/>
          </a:p>
          <a:p>
            <a:endParaRPr kumimoji="1" lang="en-US" altLang="ja-JP" dirty="0" smtClean="0"/>
          </a:p>
          <a:p>
            <a:r>
              <a:rPr kumimoji="1" lang="ja-JP" altLang="en-US" dirty="0" smtClean="0"/>
              <a:t>私達</a:t>
            </a:r>
            <a:r>
              <a:rPr kumimoji="1" lang="en-US" altLang="ja-JP" dirty="0" smtClean="0"/>
              <a:t>CIR-KIT</a:t>
            </a:r>
            <a:r>
              <a:rPr kumimoji="1" lang="ja-JP" altLang="en-US" dirty="0" smtClean="0"/>
              <a:t>は、全長</a:t>
            </a:r>
            <a:r>
              <a:rPr kumimoji="1" lang="en-US" altLang="ja-JP" dirty="0" smtClean="0"/>
              <a:t>2177m</a:t>
            </a:r>
            <a:r>
              <a:rPr kumimoji="1" lang="ja-JP" altLang="en-US" dirty="0" smtClean="0"/>
              <a:t>のコースを見事、完走させることが出来ました。</a:t>
            </a:r>
            <a:endParaRPr kumimoji="1" lang="en-US" altLang="ja-JP" dirty="0" smtClean="0"/>
          </a:p>
          <a:p>
            <a:endParaRPr kumimoji="1" lang="en-US" altLang="ja-JP" dirty="0" smtClean="0"/>
          </a:p>
          <a:p>
            <a:r>
              <a:rPr kumimoji="1" lang="ja-JP" altLang="en-US" dirty="0" smtClean="0"/>
              <a:t>完走できたロボットっていうのが結構少なくって、</a:t>
            </a:r>
            <a:endParaRPr kumimoji="1" lang="en-US" altLang="ja-JP" dirty="0" smtClean="0"/>
          </a:p>
          <a:p>
            <a:r>
              <a:rPr kumimoji="1" lang="ja-JP" altLang="en-US" dirty="0" smtClean="0"/>
              <a:t>全</a:t>
            </a:r>
            <a:r>
              <a:rPr kumimoji="1" lang="en-US" altLang="ja-JP" dirty="0" smtClean="0"/>
              <a:t>62</a:t>
            </a:r>
            <a:r>
              <a:rPr kumimoji="1" lang="ja-JP" altLang="en-US" dirty="0" smtClean="0"/>
              <a:t>台中</a:t>
            </a:r>
            <a:r>
              <a:rPr kumimoji="1" lang="en-US" altLang="ja-JP" dirty="0" smtClean="0"/>
              <a:t>12</a:t>
            </a:r>
            <a:r>
              <a:rPr kumimoji="1" lang="ja-JP" altLang="en-US" dirty="0" smtClean="0"/>
              <a:t>台しかいないんです</a:t>
            </a:r>
            <a:r>
              <a:rPr kumimoji="1" lang="ja-JP" altLang="en-US" dirty="0" smtClean="0"/>
              <a:t>ね</a:t>
            </a:r>
            <a:endParaRPr kumimoji="1" lang="en-US" altLang="ja-JP" dirty="0" smtClean="0"/>
          </a:p>
          <a:p>
            <a:endParaRPr kumimoji="1" lang="en-US" altLang="ja-JP" dirty="0" smtClean="0"/>
          </a:p>
          <a:p>
            <a:r>
              <a:rPr kumimoji="1" lang="ja-JP" altLang="en-US" dirty="0" smtClean="0"/>
              <a:t>つまり</a:t>
            </a:r>
            <a:r>
              <a:rPr kumimoji="1" lang="en-US" altLang="ja-JP" dirty="0" smtClean="0"/>
              <a:t>CIR-KIT</a:t>
            </a:r>
            <a:r>
              <a:rPr kumimoji="1" lang="ja-JP" altLang="en-US" dirty="0" smtClean="0"/>
              <a:t>は、上位</a:t>
            </a:r>
            <a:r>
              <a:rPr kumimoji="1" lang="en-US" altLang="ja-JP" dirty="0" smtClean="0"/>
              <a:t>20</a:t>
            </a:r>
            <a:r>
              <a:rPr kumimoji="1" lang="ja-JP" altLang="en-US" dirty="0" smtClean="0"/>
              <a:t>％に入ることができた、</a:t>
            </a:r>
            <a:endParaRPr kumimoji="1" lang="en-US" altLang="ja-JP" dirty="0" smtClean="0"/>
          </a:p>
          <a:p>
            <a:r>
              <a:rPr kumimoji="1" lang="ja-JP" altLang="en-US" dirty="0" smtClean="0"/>
              <a:t>全国的に見ても高い水準の開発団体だといえます</a:t>
            </a:r>
            <a:r>
              <a:rPr kumimoji="1" lang="ja-JP" altLang="en-US" dirty="0" smtClean="0"/>
              <a:t>。</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4</a:t>
            </a:fld>
            <a:endParaRPr kumimoji="1" lang="ja-JP" altLang="en-US"/>
          </a:p>
        </p:txBody>
      </p:sp>
    </p:spTree>
    <p:extLst>
      <p:ext uri="{BB962C8B-B14F-4D97-AF65-F5344CB8AC3E}">
        <p14:creationId xmlns:p14="http://schemas.microsoft.com/office/powerpoint/2010/main" val="29707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普段の活動内容としましては、</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latin typeface="メイリオ" panose="020B0604030504040204" pitchFamily="50" charset="-128"/>
                <a:ea typeface="メイリオ" panose="020B0604030504040204" pitchFamily="50" charset="-128"/>
              </a:rPr>
              <a:t>本団体の</a:t>
            </a:r>
            <a:r>
              <a:rPr kumimoji="1" lang="ja-JP" altLang="en-US" sz="1200" b="0" dirty="0" smtClean="0">
                <a:latin typeface="メイリオ" panose="020B0604030504040204" pitchFamily="50" charset="-128"/>
                <a:ea typeface="メイリオ" panose="020B0604030504040204" pitchFamily="50" charset="-128"/>
              </a:rPr>
              <a:t>プロジェクト開発、つまり</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つくばチャレンジへ向けてのロボット開発です。</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また、大会まで時間があるときは</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各個人の知識、スキルの向上にあてたり、</a:t>
            </a:r>
            <a:endParaRPr kumimoji="1"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メイリオ" panose="020B0604030504040204" pitchFamily="50" charset="-128"/>
                <a:ea typeface="メイリオ" panose="020B0604030504040204" pitchFamily="50" charset="-128"/>
              </a:rPr>
              <a:t>新入部員の指導を行っています</a:t>
            </a:r>
            <a:r>
              <a:rPr kumimoji="1" lang="ja-JP" altLang="en-US" sz="1200" b="0" dirty="0" smtClean="0">
                <a:latin typeface="メイリオ" panose="020B0604030504040204" pitchFamily="50" charset="-128"/>
                <a:ea typeface="メイリオ" panose="020B0604030504040204" pitchFamily="50" charset="-128"/>
              </a:rPr>
              <a:t>。</a:t>
            </a:r>
            <a:endParaRPr kumimoji="1" lang="en-US" altLang="ja-JP" sz="1200" b="0" dirty="0" smtClean="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5</a:t>
            </a:fld>
            <a:endParaRPr kumimoji="1" lang="ja-JP" altLang="en-US"/>
          </a:p>
        </p:txBody>
      </p:sp>
    </p:spTree>
    <p:extLst>
      <p:ext uri="{BB962C8B-B14F-4D97-AF65-F5344CB8AC3E}">
        <p14:creationId xmlns:p14="http://schemas.microsoft.com/office/powerpoint/2010/main" val="284848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今年度の活動予定は、例年の通り、つくばチャレンジへの参加</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まずはこれを第一に開発を進めていきまして、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またそこでの知識や経験活かしまして、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スライドにもありますような</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案内ロボットの開発も進めていこうかなと思っております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a:t>
            </a:r>
            <a:r>
              <a:rPr lang="en-US" altLang="ja-JP" dirty="0" smtClean="0"/>
              <a:t>CIR-KIT</a:t>
            </a:r>
            <a:r>
              <a:rPr lang="ja-JP" altLang="en-US" dirty="0" smtClean="0"/>
              <a:t>のもつ知識や技術を後の世代に伝えるべく</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新人教育も行ってまいります</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6</a:t>
            </a:fld>
            <a:endParaRPr kumimoji="1" lang="ja-JP" altLang="en-US"/>
          </a:p>
        </p:txBody>
      </p:sp>
    </p:spTree>
    <p:extLst>
      <p:ext uri="{BB962C8B-B14F-4D97-AF65-F5344CB8AC3E}">
        <p14:creationId xmlns:p14="http://schemas.microsoft.com/office/powerpoint/2010/main" val="7748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じゃあ一年生は実際に入ってから何をするかといいますと</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まずは新入部員の育成と称して、ライントレースやじゃんけんゲームの作成を通してプログラミングに慣れてもらいます。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私達含め上回生が</a:t>
            </a:r>
            <a:r>
              <a:rPr lang="en-US" altLang="ja-JP" dirty="0" smtClean="0"/>
              <a:t>1</a:t>
            </a:r>
            <a:r>
              <a:rPr lang="ja-JP" altLang="en-US" dirty="0" smtClean="0"/>
              <a:t>から丁寧に教えるので初心者でも安心して取り組む事ができます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これはサーキットに入って一年間たった人のプログラムです。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まあ自分が書</a:t>
            </a:r>
            <a:r>
              <a:rPr lang="ja-JP" altLang="en-US" dirty="0" smtClean="0"/>
              <a:t>いたやつです</a:t>
            </a:r>
            <a:r>
              <a:rPr lang="ja-JP" altLang="en-US" dirty="0" smtClean="0"/>
              <a:t>けど</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「なんじゃこりゃ」って思う人もいるかもしれませんが</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なんの予備知識のない人でも</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サーキットに入って一年間それなりに頑張れば</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このくらいは書けるようになります</a:t>
            </a:r>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7</a:t>
            </a:fld>
            <a:endParaRPr kumimoji="1" lang="ja-JP" altLang="en-US"/>
          </a:p>
        </p:txBody>
      </p:sp>
    </p:spTree>
    <p:extLst>
      <p:ext uri="{BB962C8B-B14F-4D97-AF65-F5344CB8AC3E}">
        <p14:creationId xmlns:p14="http://schemas.microsoft.com/office/powerpoint/2010/main" val="398935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またプログラミングなどのソフトウェアだけでなく</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ハードウェアに興味のある方は、ハードの方の学習も出来ます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また、数ある学生プロジェクト内でも珍しいのが</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一年生からでも正規のプロジェクト、つくばチャレンジへの開発に参加</a:t>
            </a:r>
            <a:r>
              <a:rPr lang="ja-JP" altLang="en-US" dirty="0" smtClean="0"/>
              <a:t>出来ます</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8</a:t>
            </a:fld>
            <a:endParaRPr kumimoji="1" lang="ja-JP" altLang="en-US"/>
          </a:p>
        </p:txBody>
      </p:sp>
    </p:spTree>
    <p:extLst>
      <p:ext uri="{BB962C8B-B14F-4D97-AF65-F5344CB8AC3E}">
        <p14:creationId xmlns:p14="http://schemas.microsoft.com/office/powerpoint/2010/main" val="410830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サーキットの特長をまとめてみますと、</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まず充実した教育制度があるということ、つまり初心者や全く知識のない人でも安心だということ</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それからハードウェア、ソフトウェア</a:t>
            </a:r>
            <a:r>
              <a:rPr lang="ja-JP" altLang="en-US" sz="1200" b="0" dirty="0" smtClean="0">
                <a:latin typeface="メイリオ" panose="020B0604030504040204" pitchFamily="50" charset="-128"/>
                <a:ea typeface="メイリオ" panose="020B0604030504040204" pitchFamily="50" charset="-128"/>
              </a:rPr>
              <a:t>どちらもできるということ。また</a:t>
            </a:r>
            <a:r>
              <a:rPr lang="en-US" altLang="ja-JP" sz="1200" b="0" dirty="0" smtClean="0">
                <a:latin typeface="メイリオ" panose="020B0604030504040204" pitchFamily="50" charset="-128"/>
                <a:ea typeface="メイリオ" panose="020B0604030504040204" pitchFamily="50" charset="-128"/>
              </a:rPr>
              <a:t>CIR-KIT</a:t>
            </a:r>
            <a:r>
              <a:rPr lang="ja-JP" altLang="en-US" sz="1200" b="0" dirty="0" smtClean="0">
                <a:latin typeface="メイリオ" panose="020B0604030504040204" pitchFamily="50" charset="-128"/>
                <a:ea typeface="メイリオ" panose="020B0604030504040204" pitchFamily="50" charset="-128"/>
              </a:rPr>
              <a:t>は特にソフトウェア、プログラミングですね、に強くて</a:t>
            </a:r>
            <a:endParaRPr lang="en-US" altLang="ja-JP" sz="1200" b="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latin typeface="メイリオ" panose="020B0604030504040204" pitchFamily="50" charset="-128"/>
                <a:ea typeface="メイリオ" panose="020B0604030504040204" pitchFamily="50" charset="-128"/>
              </a:rPr>
              <a:t>情報系の授業では無双状態です、余裕ですね</a:t>
            </a:r>
            <a:endParaRPr lang="en-US" altLang="ja-JP" sz="1200" b="0" dirty="0" smtClean="0">
              <a:latin typeface="メイリオ" panose="020B0604030504040204" pitchFamily="50" charset="-128"/>
              <a:ea typeface="メイリオ" panose="020B0604030504040204" pitchFamily="50" charset="-128"/>
            </a:endParaRPr>
          </a:p>
          <a:p>
            <a:endParaRPr kumimoji="1" lang="en-US" altLang="ja-JP" dirty="0" smtClean="0"/>
          </a:p>
          <a:p>
            <a:r>
              <a:rPr kumimoji="1" lang="ja-JP" altLang="en-US" dirty="0" smtClean="0"/>
              <a:t>あと、ものつくり系の団体って男ばっかりなイメージがあるかもしれませんが、</a:t>
            </a:r>
            <a:endParaRPr kumimoji="1" lang="en-US" altLang="ja-JP" dirty="0" smtClean="0"/>
          </a:p>
          <a:p>
            <a:r>
              <a:rPr kumimoji="1" lang="ja-JP" altLang="en-US" dirty="0" smtClean="0"/>
              <a:t>大丈夫です、安心してください</a:t>
            </a:r>
            <a:endParaRPr kumimoji="1" lang="en-US" altLang="ja-JP" dirty="0" smtClean="0"/>
          </a:p>
          <a:p>
            <a:r>
              <a:rPr kumimoji="1" lang="ja-JP" altLang="en-US" dirty="0" smtClean="0"/>
              <a:t>女性部員もいます！男女問わず大歓迎ですので、興味のある方は是非遊びに来てみてください</a:t>
            </a:r>
          </a:p>
        </p:txBody>
      </p:sp>
      <p:sp>
        <p:nvSpPr>
          <p:cNvPr id="4" name="スライド番号プレースホルダー 3"/>
          <p:cNvSpPr>
            <a:spLocks noGrp="1"/>
          </p:cNvSpPr>
          <p:nvPr>
            <p:ph type="sldNum" sz="quarter" idx="10"/>
          </p:nvPr>
        </p:nvSpPr>
        <p:spPr/>
        <p:txBody>
          <a:bodyPr/>
          <a:lstStyle/>
          <a:p>
            <a:fld id="{E63BB9B4-F310-48CF-83A9-D08A177A6D72}" type="slidenum">
              <a:rPr kumimoji="1" lang="ja-JP" altLang="en-US" smtClean="0"/>
              <a:t>9</a:t>
            </a:fld>
            <a:endParaRPr kumimoji="1" lang="ja-JP" altLang="en-US"/>
          </a:p>
        </p:txBody>
      </p:sp>
    </p:spTree>
    <p:extLst>
      <p:ext uri="{BB962C8B-B14F-4D97-AF65-F5344CB8AC3E}">
        <p14:creationId xmlns:p14="http://schemas.microsoft.com/office/powerpoint/2010/main" val="169965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32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85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77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607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8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7814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36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8441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4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809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04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0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595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91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86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ja-JP" altLang="en-US" smtClean="0"/>
              <a:t>マスター タイトルの書式設定</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03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4/4/2017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74568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ctr" defTabSz="457200" rtl="0" eaLnBrk="1" latinLnBrk="0" hangingPunct="1">
        <a:spcBef>
          <a:spcPct val="0"/>
        </a:spcBef>
        <a:buNone/>
        <a:defRPr kumimoji="1" sz="4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4234543" cy="541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0" y="3603172"/>
            <a:ext cx="6618514" cy="3254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721428" y="1792770"/>
            <a:ext cx="6418835" cy="2567563"/>
          </a:xfrm>
          <a:ln w="66675" cmpd="dbl">
            <a:noFill/>
          </a:ln>
        </p:spPr>
        <p:txBody>
          <a:bodyPr>
            <a:noAutofit/>
          </a:bodyPr>
          <a:lstStyle/>
          <a:p>
            <a:r>
              <a:rPr kumimoji="1" lang="en-US" altLang="ja-JP" sz="21500" dirty="0" smtClean="0">
                <a:solidFill>
                  <a:schemeClr val="bg1"/>
                </a:solidFill>
                <a:latin typeface="Agency FB" panose="020B0503020202020204" pitchFamily="34" charset="0"/>
                <a:cs typeface="Courier New" panose="02070309020205020404" pitchFamily="49" charset="0"/>
              </a:rPr>
              <a:t>CI</a:t>
            </a:r>
            <a:r>
              <a:rPr kumimoji="1" lang="en-US" altLang="ja-JP" sz="21500" dirty="0" smtClean="0">
                <a:ln w="22225">
                  <a:noFill/>
                </a:ln>
                <a:solidFill>
                  <a:srgbClr val="C00000"/>
                </a:solidFill>
                <a:latin typeface="Agency FB" panose="020B0503020202020204" pitchFamily="34" charset="0"/>
                <a:cs typeface="Courier New" panose="02070309020205020404" pitchFamily="49" charset="0"/>
              </a:rPr>
              <a:t>R</a:t>
            </a:r>
            <a:r>
              <a:rPr lang="en-US" altLang="ja-JP" sz="21500" dirty="0">
                <a:solidFill>
                  <a:schemeClr val="bg1"/>
                </a:solidFill>
                <a:latin typeface="Agency FB" panose="020B0503020202020204" pitchFamily="34" charset="0"/>
                <a:cs typeface="Courier New" panose="02070309020205020404" pitchFamily="49" charset="0"/>
              </a:rPr>
              <a:t>-</a:t>
            </a:r>
            <a:r>
              <a:rPr kumimoji="1" lang="en-US" altLang="ja-JP" sz="21500" dirty="0" smtClean="0">
                <a:solidFill>
                  <a:schemeClr val="bg1"/>
                </a:solidFill>
                <a:latin typeface="Agency FB" panose="020B0503020202020204" pitchFamily="34" charset="0"/>
                <a:cs typeface="Courier New" panose="02070309020205020404" pitchFamily="49" charset="0"/>
              </a:rPr>
              <a:t>KIT</a:t>
            </a:r>
            <a:endParaRPr kumimoji="1" lang="ja-JP" altLang="en-US" sz="11500" dirty="0">
              <a:solidFill>
                <a:schemeClr val="bg1"/>
              </a:solidFill>
              <a:latin typeface="Agency FB" panose="020B0503020202020204" pitchFamily="34" charset="0"/>
              <a:cs typeface="Courier New" panose="02070309020205020404" pitchFamily="49" charset="0"/>
            </a:endParaRPr>
          </a:p>
        </p:txBody>
      </p:sp>
      <p:sp>
        <p:nvSpPr>
          <p:cNvPr id="3" name="サブタイトル 2"/>
          <p:cNvSpPr>
            <a:spLocks noGrp="1"/>
          </p:cNvSpPr>
          <p:nvPr>
            <p:ph type="subTitle" idx="1"/>
          </p:nvPr>
        </p:nvSpPr>
        <p:spPr>
          <a:xfrm>
            <a:off x="1553574" y="4828622"/>
            <a:ext cx="9440034" cy="1049867"/>
          </a:xfrm>
        </p:spPr>
        <p:txBody>
          <a:bodyPr>
            <a:normAutofit fontScale="92500"/>
          </a:bodyPr>
          <a:lstStyle/>
          <a:p>
            <a:r>
              <a:rPr kumimoji="1" lang="en-US" altLang="ja-JP" sz="4800" b="1" dirty="0" smtClean="0">
                <a:solidFill>
                  <a:schemeClr val="bg1"/>
                </a:solidFill>
                <a:latin typeface="Arial" panose="020B0604020202020204" pitchFamily="34" charset="0"/>
                <a:cs typeface="Arial" panose="020B0604020202020204" pitchFamily="34" charset="0"/>
              </a:rPr>
              <a:t>C</a:t>
            </a:r>
            <a:r>
              <a:rPr kumimoji="1" lang="en-US" altLang="ja-JP" sz="2800" dirty="0" smtClean="0">
                <a:solidFill>
                  <a:schemeClr val="bg1"/>
                </a:solidFill>
                <a:latin typeface="Arial" panose="020B0604020202020204" pitchFamily="34" charset="0"/>
                <a:cs typeface="Arial" panose="020B0604020202020204" pitchFamily="34" charset="0"/>
              </a:rPr>
              <a:t>reate</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ntelligent</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800" b="1" dirty="0" smtClean="0">
                <a:ln w="19050">
                  <a:solidFill>
                    <a:schemeClr val="tx1">
                      <a:alpha val="25000"/>
                    </a:schemeClr>
                  </a:solidFill>
                </a:ln>
                <a:solidFill>
                  <a:srgbClr val="C00000"/>
                </a:solidFill>
                <a:latin typeface="Arial" panose="020B0604020202020204" pitchFamily="34" charset="0"/>
                <a:cs typeface="Arial" panose="020B0604020202020204" pitchFamily="34" charset="0"/>
              </a:rPr>
              <a:t>R</a:t>
            </a:r>
            <a:r>
              <a:rPr kumimoji="1" lang="en-US" altLang="ja-JP" sz="2800" dirty="0" smtClean="0">
                <a:solidFill>
                  <a:schemeClr val="bg1"/>
                </a:solidFill>
                <a:latin typeface="Arial" panose="020B0604020202020204" pitchFamily="34" charset="0"/>
                <a:cs typeface="Arial" panose="020B0604020202020204" pitchFamily="34" charset="0"/>
              </a:rPr>
              <a:t>obots</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K</a:t>
            </a:r>
            <a:r>
              <a:rPr kumimoji="1" lang="en-US" altLang="ja-JP" sz="2800" dirty="0" smtClean="0">
                <a:solidFill>
                  <a:schemeClr val="bg1"/>
                </a:solidFill>
                <a:latin typeface="Arial" panose="020B0604020202020204" pitchFamily="34" charset="0"/>
                <a:cs typeface="Arial" panose="020B0604020202020204" pitchFamily="34" charset="0"/>
              </a:rPr>
              <a:t>yushu</a:t>
            </a:r>
            <a:r>
              <a:rPr kumimoji="1" lang="en-US" altLang="ja-JP" sz="2800" b="1" dirty="0" smtClean="0">
                <a:solidFill>
                  <a:schemeClr val="bg1"/>
                </a:solidFill>
                <a:latin typeface="Arial" panose="020B0604020202020204" pitchFamily="34" charset="0"/>
                <a:cs typeface="Arial" panose="020B0604020202020204" pitchFamily="34" charset="0"/>
              </a:rPr>
              <a:t> </a:t>
            </a:r>
            <a:r>
              <a:rPr kumimoji="1" lang="en-US" altLang="ja-JP" sz="4400" b="1" dirty="0" smtClean="0">
                <a:solidFill>
                  <a:schemeClr val="bg1"/>
                </a:solidFill>
                <a:latin typeface="Arial" panose="020B0604020202020204" pitchFamily="34" charset="0"/>
                <a:cs typeface="Arial" panose="020B0604020202020204" pitchFamily="34" charset="0"/>
              </a:rPr>
              <a:t>I</a:t>
            </a:r>
            <a:r>
              <a:rPr kumimoji="1" lang="en-US" altLang="ja-JP" sz="2800" dirty="0" smtClean="0">
                <a:solidFill>
                  <a:schemeClr val="bg1"/>
                </a:solidFill>
                <a:latin typeface="Arial" panose="020B0604020202020204" pitchFamily="34" charset="0"/>
                <a:cs typeface="Arial" panose="020B0604020202020204" pitchFamily="34" charset="0"/>
              </a:rPr>
              <a:t>nstitute of </a:t>
            </a:r>
            <a:r>
              <a:rPr kumimoji="1" lang="en-US" altLang="ja-JP" sz="4800" b="1" dirty="0" smtClean="0">
                <a:solidFill>
                  <a:schemeClr val="bg1"/>
                </a:solidFill>
                <a:latin typeface="Arial" panose="020B0604020202020204" pitchFamily="34" charset="0"/>
                <a:cs typeface="Arial" panose="020B0604020202020204" pitchFamily="34" charset="0"/>
              </a:rPr>
              <a:t>T</a:t>
            </a:r>
            <a:r>
              <a:rPr kumimoji="1" lang="en-US" altLang="ja-JP" sz="2800" dirty="0" smtClean="0">
                <a:solidFill>
                  <a:schemeClr val="bg1"/>
                </a:solidFill>
                <a:latin typeface="Arial" panose="020B0604020202020204" pitchFamily="34" charset="0"/>
                <a:cs typeface="Arial" panose="020B0604020202020204" pitchFamily="34" charset="0"/>
              </a:rPr>
              <a:t>echnology</a:t>
            </a:r>
            <a:endParaRPr kumimoji="1" lang="ja-JP"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565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75915" y="-111316"/>
            <a:ext cx="6558827" cy="2106030"/>
          </a:xfrm>
        </p:spPr>
        <p:txBody>
          <a:bodyPr>
            <a:normAutofit fontScale="90000"/>
          </a:bodyPr>
          <a:lstStyle/>
          <a:p>
            <a:r>
              <a:rPr lang="en-US" altLang="ja-JP" sz="8000" b="1" dirty="0" smtClean="0">
                <a:ln w="3175" cmpd="sng">
                  <a:solidFill>
                    <a:schemeClr val="tx1"/>
                  </a:solidFill>
                </a:ln>
                <a:solidFill>
                  <a:srgbClr val="C00000"/>
                </a:solidFill>
                <a:latin typeface="Segoe UI" panose="020B0502040204020203" pitchFamily="34" charset="0"/>
                <a:cs typeface="Segoe UI" panose="020B0502040204020203" pitchFamily="34" charset="0"/>
              </a:rPr>
              <a:t>ATTENTION</a:t>
            </a:r>
            <a:r>
              <a:rPr kumimoji="1" lang="en-US" altLang="ja-JP" sz="8000" b="1" dirty="0" smtClean="0">
                <a:ln w="3175" cmpd="sng">
                  <a:solidFill>
                    <a:schemeClr val="tx1"/>
                  </a:solidFill>
                </a:ln>
                <a:solidFill>
                  <a:srgbClr val="C00000"/>
                </a:solidFill>
                <a:latin typeface="Segoe UI" panose="020B0502040204020203" pitchFamily="34" charset="0"/>
                <a:cs typeface="Segoe UI" panose="020B0502040204020203" pitchFamily="34" charset="0"/>
              </a:rPr>
              <a:t>!!!</a:t>
            </a:r>
            <a:endParaRPr kumimoji="1" lang="ja-JP" altLang="en-US" sz="8000" b="1" dirty="0">
              <a:ln w="3175" cmpd="sng">
                <a:solidFill>
                  <a:schemeClr val="tx1"/>
                </a:solidFill>
              </a:ln>
              <a:solidFill>
                <a:srgbClr val="C00000"/>
              </a:solidFill>
              <a:latin typeface="Segoe UI" panose="020B0502040204020203" pitchFamily="34" charset="0"/>
              <a:cs typeface="Segoe UI" panose="020B0502040204020203" pitchFamily="34" charset="0"/>
            </a:endParaRPr>
          </a:p>
        </p:txBody>
      </p:sp>
      <p:sp>
        <p:nvSpPr>
          <p:cNvPr id="4" name="テキスト ボックス 3"/>
          <p:cNvSpPr txBox="1"/>
          <p:nvPr/>
        </p:nvSpPr>
        <p:spPr>
          <a:xfrm>
            <a:off x="3214252" y="2498651"/>
            <a:ext cx="6943060" cy="1200329"/>
          </a:xfrm>
          <a:prstGeom prst="rect">
            <a:avLst/>
          </a:prstGeom>
          <a:noFill/>
        </p:spPr>
        <p:txBody>
          <a:bodyPr wrap="square" rtlCol="0">
            <a:spAutoFit/>
          </a:bodyPr>
          <a:lstStyle/>
          <a:p>
            <a:r>
              <a:rPr kumimoji="1" lang="ja-JP" altLang="en-US" sz="3600" dirty="0" smtClean="0">
                <a:latin typeface="メイリオ" panose="020B0604030504040204" pitchFamily="50" charset="-128"/>
                <a:ea typeface="メイリオ" panose="020B0604030504040204" pitchFamily="50" charset="-128"/>
              </a:rPr>
              <a:t>時間：放課後～（平日）</a:t>
            </a:r>
            <a:endParaRPr kumimoji="1" lang="en-US" altLang="ja-JP" sz="3600" dirty="0" smtClean="0">
              <a:latin typeface="メイリオ" panose="020B0604030504040204" pitchFamily="50" charset="-128"/>
              <a:ea typeface="メイリオ" panose="020B0604030504040204" pitchFamily="50" charset="-128"/>
            </a:endParaRPr>
          </a:p>
          <a:p>
            <a:r>
              <a:rPr kumimoji="1" lang="en-US" altLang="ja-JP" sz="3600" dirty="0">
                <a:latin typeface="メイリオ" panose="020B0604030504040204" pitchFamily="50" charset="-128"/>
                <a:ea typeface="メイリオ" panose="020B0604030504040204" pitchFamily="50" charset="-128"/>
              </a:rPr>
              <a:t>	</a:t>
            </a:r>
            <a:r>
              <a:rPr kumimoji="1" lang="ja-JP" altLang="en-US" sz="3600" dirty="0" smtClean="0">
                <a:latin typeface="メイリオ" panose="020B0604030504040204" pitchFamily="50" charset="-128"/>
                <a:ea typeface="メイリオ" panose="020B0604030504040204" pitchFamily="50" charset="-128"/>
              </a:rPr>
              <a:t>　：昼頃～　（土日）</a:t>
            </a:r>
            <a:endParaRPr kumimoji="1" lang="ja-JP" altLang="en-US" sz="36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3766413" y="1698911"/>
            <a:ext cx="5454503" cy="707886"/>
          </a:xfrm>
          <a:prstGeom prst="rect">
            <a:avLst/>
          </a:prstGeom>
          <a:noFill/>
        </p:spPr>
        <p:txBody>
          <a:bodyPr wrap="square" rtlCol="0">
            <a:spAutoFit/>
          </a:bodyPr>
          <a:lstStyle/>
          <a:p>
            <a:r>
              <a:rPr kumimoji="1" lang="ja-JP" altLang="en-US" sz="4000" b="1" dirty="0" smtClean="0">
                <a:latin typeface="メイリオ" panose="020B0604030504040204" pitchFamily="50" charset="-128"/>
                <a:ea typeface="メイリオ" panose="020B0604030504040204" pitchFamily="50" charset="-128"/>
              </a:rPr>
              <a:t>ライントレース体験会</a:t>
            </a:r>
            <a:endParaRPr kumimoji="1" lang="ja-JP" altLang="en-US" sz="40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14252" y="3698980"/>
            <a:ext cx="4801314" cy="646331"/>
          </a:xfrm>
          <a:prstGeom prst="rect">
            <a:avLst/>
          </a:prstGeom>
          <a:noFill/>
        </p:spPr>
        <p:txBody>
          <a:bodyPr wrap="none" rtlCol="0">
            <a:spAutoFit/>
          </a:bodyPr>
          <a:lstStyle/>
          <a:p>
            <a:r>
              <a:rPr kumimoji="1" lang="ja-JP" altLang="en-US" sz="3600" dirty="0" smtClean="0">
                <a:latin typeface="メイリオ" panose="020B0604030504040204" pitchFamily="50" charset="-128"/>
                <a:ea typeface="メイリオ" panose="020B0604030504040204" pitchFamily="50" charset="-128"/>
              </a:rPr>
              <a:t>場所：</a:t>
            </a:r>
            <a:r>
              <a:rPr kumimoji="1" lang="ja-JP" altLang="en-US" sz="3600" b="1" u="sng" dirty="0" smtClean="0">
                <a:latin typeface="メイリオ" panose="020B0604030504040204" pitchFamily="50" charset="-128"/>
                <a:ea typeface="メイリオ" panose="020B0604030504040204" pitchFamily="50" charset="-128"/>
              </a:rPr>
              <a:t>ものつくり工房</a:t>
            </a:r>
            <a:endParaRPr kumimoji="1" lang="ja-JP" altLang="en-US" sz="3600" b="1" u="sng"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693" y="1910021"/>
            <a:ext cx="3866307" cy="5118100"/>
          </a:xfrm>
          <a:prstGeom prst="rect">
            <a:avLst/>
          </a:prstGeom>
        </p:spPr>
      </p:pic>
      <p:sp>
        <p:nvSpPr>
          <p:cNvPr id="10" name="右矢印吹き出し 9"/>
          <p:cNvSpPr/>
          <p:nvPr/>
        </p:nvSpPr>
        <p:spPr>
          <a:xfrm>
            <a:off x="1679944" y="4899309"/>
            <a:ext cx="6645749" cy="1371600"/>
          </a:xfrm>
          <a:prstGeom prst="rightArrowCallout">
            <a:avLst>
              <a:gd name="adj1" fmla="val 26550"/>
              <a:gd name="adj2" fmla="val 26551"/>
              <a:gd name="adj3" fmla="val 45930"/>
              <a:gd name="adj4" fmla="val 7926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smtClean="0">
                <a:ln>
                  <a:solidFill>
                    <a:schemeClr val="tx1"/>
                  </a:solidFill>
                </a:ln>
                <a:latin typeface="メイリオ" panose="020B0604030504040204" pitchFamily="50" charset="-128"/>
                <a:ea typeface="メイリオ" panose="020B0604030504040204" pitchFamily="50" charset="-128"/>
              </a:rPr>
              <a:t>このロボットが目印！！</a:t>
            </a:r>
            <a:endParaRPr kumimoji="1" lang="ja-JP" altLang="en-US" sz="3600" b="1" dirty="0">
              <a:ln>
                <a:solidFill>
                  <a:schemeClr val="tx1"/>
                </a:solidFill>
              </a:ln>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9434742" y="4102944"/>
            <a:ext cx="1648208" cy="369332"/>
          </a:xfrm>
          <a:prstGeom prst="rect">
            <a:avLst/>
          </a:prstGeom>
          <a:noFill/>
        </p:spPr>
        <p:txBody>
          <a:bodyPr wrap="none" rtlCol="0">
            <a:spAutoFit/>
          </a:bodyPr>
          <a:lstStyle/>
          <a:p>
            <a:r>
              <a:rPr kumimoji="1" lang="en-US" altLang="ja-JP" dirty="0" smtClean="0">
                <a:latin typeface="Segoe UI" panose="020B0502040204020203" pitchFamily="34" charset="0"/>
                <a:cs typeface="Segoe UI" panose="020B0502040204020203" pitchFamily="34" charset="0"/>
              </a:rPr>
              <a:t>CIR-KIT</a:t>
            </a:r>
            <a:r>
              <a:rPr kumimoji="1" lang="ja-JP" altLang="en-US" dirty="0">
                <a:latin typeface="Segoe UI" panose="020B0502040204020203" pitchFamily="34" charset="0"/>
                <a:cs typeface="Segoe UI" panose="020B0502040204020203" pitchFamily="34" charset="0"/>
              </a:rPr>
              <a:t> </a:t>
            </a:r>
            <a:r>
              <a:rPr kumimoji="1" lang="en-US" altLang="ja-JP" dirty="0" smtClean="0"/>
              <a:t> </a:t>
            </a:r>
            <a:r>
              <a:rPr kumimoji="1" lang="en-US" altLang="ja-JP" dirty="0" smtClean="0">
                <a:latin typeface="メイリオ" panose="020B0604030504040204" pitchFamily="50" charset="-128"/>
                <a:ea typeface="メイリオ" panose="020B0604030504040204" pitchFamily="50" charset="-128"/>
              </a:rPr>
              <a:t>5</a:t>
            </a:r>
            <a:r>
              <a:rPr kumimoji="1" lang="ja-JP" altLang="en-US" dirty="0">
                <a:latin typeface="メイリオ" panose="020B0604030504040204" pitchFamily="50" charset="-128"/>
                <a:ea typeface="メイリオ" panose="020B0604030504040204" pitchFamily="50" charset="-128"/>
              </a:rPr>
              <a:t>号機</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4492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9820" y="0"/>
            <a:ext cx="10041147" cy="1752599"/>
          </a:xfrm>
        </p:spPr>
        <p:txBody>
          <a:bodyPr>
            <a:normAutofit/>
          </a:bodyPr>
          <a:lstStyle/>
          <a:p>
            <a:r>
              <a:rPr kumimoji="1" lang="en-US" altLang="ja-JP" sz="8000" b="1" dirty="0" smtClean="0">
                <a:latin typeface="Segoe UI" panose="020B0502040204020203" pitchFamily="34" charset="0"/>
                <a:cs typeface="Segoe UI" panose="020B0502040204020203" pitchFamily="34" charset="0"/>
              </a:rPr>
              <a:t>CIR-KIT</a:t>
            </a:r>
            <a:r>
              <a:rPr kumimoji="1" lang="ja-JP" altLang="en-US" sz="6000" b="1" dirty="0" smtClean="0">
                <a:latin typeface="メイリオ" panose="020B0604030504040204" pitchFamily="50" charset="-128"/>
                <a:ea typeface="メイリオ" panose="020B0604030504040204" pitchFamily="50" charset="-128"/>
              </a:rPr>
              <a:t>とは</a:t>
            </a:r>
            <a:endParaRPr kumimoji="1" lang="ja-JP" altLang="en-US" sz="60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3203902" y="1480454"/>
            <a:ext cx="8759241" cy="1338349"/>
          </a:xfrm>
        </p:spPr>
        <p:txBody>
          <a:bodyPr>
            <a:normAutofit fontScale="25000" lnSpcReduction="20000"/>
          </a:bodyPr>
          <a:lstStyle/>
          <a:p>
            <a:pPr marL="0" indent="0">
              <a:buNone/>
            </a:pPr>
            <a:r>
              <a:rPr lang="ja-JP" altLang="en-US" sz="17600" b="1" dirty="0" smtClean="0">
                <a:latin typeface="メイリオ" panose="020B0604030504040204" pitchFamily="50" charset="-128"/>
                <a:ea typeface="メイリオ" panose="020B0604030504040204" pitchFamily="50" charset="-128"/>
              </a:rPr>
              <a:t>ロボット</a:t>
            </a:r>
            <a:r>
              <a:rPr lang="ja-JP" altLang="en-US" sz="17600" dirty="0" smtClean="0">
                <a:latin typeface="メイリオ" panose="020B0604030504040204" pitchFamily="50" charset="-128"/>
                <a:ea typeface="メイリオ" panose="020B0604030504040204" pitchFamily="50" charset="-128"/>
              </a:rPr>
              <a:t>の開発をしている団体</a:t>
            </a:r>
            <a:endParaRPr lang="en-US" altLang="ja-JP" sz="176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endParaRPr kumimoji="1" lang="ja-JP" altLang="en-US" dirty="0"/>
          </a:p>
        </p:txBody>
      </p:sp>
      <p:sp>
        <p:nvSpPr>
          <p:cNvPr id="5" name="テキスト ボックス 4"/>
          <p:cNvSpPr txBox="1"/>
          <p:nvPr/>
        </p:nvSpPr>
        <p:spPr>
          <a:xfrm>
            <a:off x="2909988" y="3025632"/>
            <a:ext cx="7181069" cy="2862322"/>
          </a:xfrm>
          <a:prstGeom prst="rect">
            <a:avLst/>
          </a:prstGeom>
          <a:noFill/>
        </p:spPr>
        <p:txBody>
          <a:bodyPr wrap="square" rtlCol="0">
            <a:spAutoFit/>
          </a:bodyPr>
          <a:lstStyle/>
          <a:p>
            <a:r>
              <a:rPr kumimoji="1" lang="ja-JP" altLang="en-US" sz="4400" dirty="0" smtClean="0"/>
              <a:t>活動日時</a:t>
            </a:r>
            <a:r>
              <a:rPr kumimoji="1" lang="en-US" altLang="ja-JP" sz="4400" dirty="0" smtClean="0"/>
              <a:t>	</a:t>
            </a:r>
            <a:r>
              <a:rPr kumimoji="1" lang="ja-JP" altLang="en-US" sz="4400" dirty="0" smtClean="0"/>
              <a:t>：個人の</a:t>
            </a:r>
            <a:r>
              <a:rPr kumimoji="1" lang="ja-JP" altLang="en-US" sz="4800" b="1" dirty="0" smtClean="0">
                <a:solidFill>
                  <a:srgbClr val="C00000"/>
                </a:solidFill>
              </a:rPr>
              <a:t>自由</a:t>
            </a:r>
            <a:r>
              <a:rPr kumimoji="1" lang="ja-JP" altLang="en-US" sz="4400" dirty="0" smtClean="0"/>
              <a:t>！</a:t>
            </a:r>
            <a:endParaRPr kumimoji="1" lang="en-US" altLang="ja-JP" sz="4400" dirty="0" smtClean="0"/>
          </a:p>
          <a:p>
            <a:r>
              <a:rPr kumimoji="1" lang="ja-JP" altLang="en-US" sz="4400" dirty="0" smtClean="0"/>
              <a:t>メンバー</a:t>
            </a:r>
            <a:r>
              <a:rPr kumimoji="1" lang="en-US" altLang="ja-JP" sz="4400" dirty="0" smtClean="0"/>
              <a:t>	</a:t>
            </a:r>
            <a:r>
              <a:rPr kumimoji="1" lang="ja-JP" altLang="en-US" sz="4400" dirty="0" smtClean="0"/>
              <a:t>：学部生が中心</a:t>
            </a:r>
            <a:endParaRPr kumimoji="1" lang="en-US" altLang="ja-JP" sz="4400" dirty="0" smtClean="0"/>
          </a:p>
          <a:p>
            <a:r>
              <a:rPr kumimoji="1" lang="en-US" altLang="ja-JP" sz="4400" dirty="0"/>
              <a:t>	</a:t>
            </a:r>
            <a:r>
              <a:rPr kumimoji="1" lang="ja-JP" altLang="en-US" sz="4400" dirty="0" smtClean="0"/>
              <a:t>場所　</a:t>
            </a:r>
            <a:r>
              <a:rPr kumimoji="1" lang="en-US" altLang="ja-JP" sz="4400" dirty="0" smtClean="0"/>
              <a:t>	</a:t>
            </a:r>
            <a:r>
              <a:rPr kumimoji="1" lang="ja-JP" altLang="en-US" sz="4400" dirty="0" smtClean="0"/>
              <a:t>：ものつくり工房</a:t>
            </a:r>
            <a:endParaRPr kumimoji="1" lang="en-US" altLang="ja-JP" sz="4400" dirty="0" smtClean="0"/>
          </a:p>
          <a:p>
            <a:r>
              <a:rPr kumimoji="1" lang="en-US" altLang="ja-JP" sz="4400" dirty="0"/>
              <a:t>	</a:t>
            </a:r>
            <a:r>
              <a:rPr kumimoji="1" lang="ja-JP" altLang="en-US" sz="4400" dirty="0" smtClean="0"/>
              <a:t>部費</a:t>
            </a:r>
            <a:r>
              <a:rPr kumimoji="1" lang="en-US" altLang="ja-JP" sz="4400" dirty="0" smtClean="0"/>
              <a:t>		</a:t>
            </a:r>
            <a:r>
              <a:rPr kumimoji="1" lang="ja-JP" altLang="en-US" sz="4400" dirty="0" smtClean="0"/>
              <a:t>：</a:t>
            </a:r>
            <a:r>
              <a:rPr kumimoji="1" lang="en-US" altLang="ja-JP" sz="4400" dirty="0" smtClean="0">
                <a:latin typeface="メイリオ" panose="020B0604030504040204" pitchFamily="50" charset="-128"/>
                <a:ea typeface="メイリオ" panose="020B0604030504040204" pitchFamily="50" charset="-128"/>
              </a:rPr>
              <a:t>\ 0</a:t>
            </a:r>
            <a:endParaRPr kumimoji="1" lang="ja-JP" altLang="en-US" sz="4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8870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1767" y="109545"/>
            <a:ext cx="10018713" cy="1752599"/>
          </a:xfrm>
        </p:spPr>
        <p:txBody>
          <a:bodyPr>
            <a:normAutofit/>
          </a:bodyPr>
          <a:lstStyle/>
          <a:p>
            <a:pPr algn="l"/>
            <a:r>
              <a:rPr kumimoji="1" lang="en-US" altLang="ja-JP" sz="6600" dirty="0" smtClean="0">
                <a:latin typeface="メイリオ" panose="020B0604030504040204" pitchFamily="50" charset="-128"/>
                <a:ea typeface="メイリオ" panose="020B0604030504040204" pitchFamily="50" charset="-128"/>
              </a:rPr>
              <a:t>CIR-KIT</a:t>
            </a:r>
            <a:r>
              <a:rPr kumimoji="1" lang="ja-JP" altLang="en-US" sz="6600" dirty="0" smtClean="0">
                <a:latin typeface="メイリオ" panose="020B0604030504040204" pitchFamily="50" charset="-128"/>
                <a:ea typeface="メイリオ" panose="020B0604030504040204" pitchFamily="50" charset="-128"/>
              </a:rPr>
              <a:t>の活動</a:t>
            </a:r>
            <a:r>
              <a:rPr lang="ja-JP" altLang="en-US" sz="6600" dirty="0">
                <a:latin typeface="メイリオ" panose="020B0604030504040204" pitchFamily="50" charset="-128"/>
                <a:ea typeface="メイリオ" panose="020B0604030504040204" pitchFamily="50" charset="-128"/>
              </a:rPr>
              <a:t>目標</a:t>
            </a:r>
            <a:endParaRPr kumimoji="1" lang="ja-JP" altLang="en-US" sz="6600"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621767" y="2656936"/>
            <a:ext cx="9592574" cy="1046440"/>
          </a:xfrm>
          <a:prstGeom prst="rect">
            <a:avLst/>
          </a:prstGeom>
          <a:noFill/>
        </p:spPr>
        <p:txBody>
          <a:bodyPr wrap="square" rtlCol="0">
            <a:spAutoFit/>
          </a:bodyPr>
          <a:lstStyle/>
          <a:p>
            <a:r>
              <a:rPr kumimoji="1" lang="ja-JP" altLang="en-US" sz="4400" dirty="0" smtClean="0">
                <a:latin typeface="メイリオ" panose="020B0604030504040204" pitchFamily="50" charset="-128"/>
                <a:ea typeface="メイリオ" panose="020B0604030504040204" pitchFamily="50" charset="-128"/>
              </a:rPr>
              <a:t>・</a:t>
            </a:r>
            <a:r>
              <a:rPr kumimoji="1" lang="ja-JP" altLang="en-US" sz="4400" b="1" u="sng" dirty="0" smtClean="0">
                <a:solidFill>
                  <a:srgbClr val="C00000"/>
                </a:solidFill>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3600" dirty="0" smtClean="0">
              <a:latin typeface="メイリオ" panose="020B0604030504040204" pitchFamily="50" charset="-128"/>
              <a:ea typeface="メイリオ" panose="020B0604030504040204" pitchFamily="50" charset="-128"/>
            </a:endParaRPr>
          </a:p>
          <a:p>
            <a:endParaRPr kumimoji="1" lang="en-US" altLang="ja-JP" dirty="0" smtClean="0"/>
          </a:p>
        </p:txBody>
      </p:sp>
      <p:sp>
        <p:nvSpPr>
          <p:cNvPr id="9" name="線吹き出し 1 8"/>
          <p:cNvSpPr/>
          <p:nvPr/>
        </p:nvSpPr>
        <p:spPr>
          <a:xfrm>
            <a:off x="3398808" y="3703376"/>
            <a:ext cx="8367622" cy="2052531"/>
          </a:xfrm>
          <a:prstGeom prst="callout1">
            <a:avLst>
              <a:gd name="adj1" fmla="val 33320"/>
              <a:gd name="adj2" fmla="val -86"/>
              <a:gd name="adj3" fmla="val -13990"/>
              <a:gd name="adj4" fmla="val -6580"/>
            </a:avLst>
          </a:prstGeom>
          <a:solidFill>
            <a:schemeClr val="accent1">
              <a:lumMod val="20000"/>
              <a:lumOff val="8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dirty="0" smtClean="0">
                <a:solidFill>
                  <a:schemeClr val="tx1"/>
                </a:solidFill>
                <a:latin typeface="メイリオ" panose="020B0604030504040204" pitchFamily="50" charset="-128"/>
                <a:ea typeface="メイリオ" panose="020B0604030504040204" pitchFamily="50" charset="-128"/>
              </a:rPr>
              <a:t>・自律走行ロボットの公開実験</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a:p>
            <a:r>
              <a:rPr kumimoji="1" lang="ja-JP" altLang="en-US" sz="4400" dirty="0" smtClean="0">
                <a:solidFill>
                  <a:schemeClr val="tx1"/>
                </a:solidFill>
                <a:latin typeface="メイリオ" panose="020B0604030504040204" pitchFamily="50" charset="-128"/>
                <a:ea typeface="メイリオ" panose="020B0604030504040204" pitchFamily="50" charset="-128"/>
              </a:rPr>
              <a:t>・昨年</a:t>
            </a:r>
            <a:r>
              <a:rPr kumimoji="1" lang="en-US" altLang="ja-JP" sz="4400" dirty="0" smtClean="0">
                <a:solidFill>
                  <a:schemeClr val="tx1"/>
                </a:solidFill>
                <a:latin typeface="メイリオ" panose="020B0604030504040204" pitchFamily="50" charset="-128"/>
                <a:ea typeface="メイリオ" panose="020B0604030504040204" pitchFamily="50" charset="-128"/>
              </a:rPr>
              <a:t>53</a:t>
            </a:r>
            <a:r>
              <a:rPr kumimoji="1" lang="ja-JP" altLang="en-US" sz="4400" dirty="0" smtClean="0">
                <a:solidFill>
                  <a:schemeClr val="tx1"/>
                </a:solidFill>
                <a:latin typeface="メイリオ" panose="020B0604030504040204" pitchFamily="50" charset="-128"/>
                <a:ea typeface="メイリオ" panose="020B0604030504040204" pitchFamily="50" charset="-128"/>
              </a:rPr>
              <a:t>チーム</a:t>
            </a:r>
            <a:r>
              <a:rPr kumimoji="1" lang="en-US" altLang="ja-JP" sz="4400" dirty="0" smtClean="0">
                <a:solidFill>
                  <a:schemeClr val="tx1"/>
                </a:solidFill>
                <a:latin typeface="メイリオ" panose="020B0604030504040204" pitchFamily="50" charset="-128"/>
                <a:ea typeface="メイリオ" panose="020B0604030504040204" pitchFamily="50" charset="-128"/>
              </a:rPr>
              <a:t>62</a:t>
            </a:r>
            <a:r>
              <a:rPr kumimoji="1" lang="ja-JP" altLang="en-US" sz="4400" dirty="0" smtClean="0">
                <a:solidFill>
                  <a:schemeClr val="tx1"/>
                </a:solidFill>
                <a:latin typeface="メイリオ" panose="020B0604030504040204" pitchFamily="50" charset="-128"/>
                <a:ea typeface="メイリオ" panose="020B0604030504040204" pitchFamily="50" charset="-128"/>
              </a:rPr>
              <a:t>台参加</a:t>
            </a:r>
            <a:endParaRPr kumimoji="1" lang="en-US" altLang="ja-JP" sz="4400" dirty="0" smtClean="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6667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97768" y="0"/>
            <a:ext cx="10018713" cy="1752599"/>
          </a:xfrm>
        </p:spPr>
        <p:txBody>
          <a:bodyPr>
            <a:normAutofit/>
          </a:bodyPr>
          <a:lstStyle/>
          <a:p>
            <a:r>
              <a:rPr kumimoji="1" lang="ja-JP" altLang="en-US" sz="6600" dirty="0" smtClean="0">
                <a:latin typeface="メイリオ" panose="020B0604030504040204" pitchFamily="50" charset="-128"/>
                <a:ea typeface="メイリオ" panose="020B0604030504040204" pitchFamily="50" charset="-128"/>
              </a:rPr>
              <a:t>昨年度の</a:t>
            </a:r>
            <a:r>
              <a:rPr kumimoji="1" lang="ja-JP" altLang="en-US" sz="6600" b="1" dirty="0" smtClean="0">
                <a:latin typeface="メイリオ" panose="020B0604030504040204" pitchFamily="50" charset="-128"/>
                <a:ea typeface="メイリオ" panose="020B0604030504040204" pitchFamily="50" charset="-128"/>
              </a:rPr>
              <a:t>活動成果</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766942" y="1752599"/>
            <a:ext cx="8333021" cy="716280"/>
          </a:xfrm>
        </p:spPr>
        <p:txBody>
          <a:bodyPr>
            <a:noAutofit/>
          </a:bodyPr>
          <a:lstStyle/>
          <a:p>
            <a:r>
              <a:rPr kumimoji="1" lang="ja-JP" altLang="en-US" sz="4000" dirty="0" smtClean="0">
                <a:latin typeface="メイリオ" panose="020B0604030504040204" pitchFamily="50" charset="-128"/>
                <a:ea typeface="メイリオ" panose="020B0604030504040204" pitchFamily="50" charset="-128"/>
              </a:rPr>
              <a:t>つくばチャレンジ</a:t>
            </a:r>
            <a:r>
              <a:rPr kumimoji="1" lang="ja-JP" altLang="en-US" sz="4000" b="1" u="sng" dirty="0" smtClean="0">
                <a:latin typeface="メイリオ" panose="020B0604030504040204" pitchFamily="50" charset="-128"/>
                <a:ea typeface="メイリオ" panose="020B0604030504040204" pitchFamily="50" charset="-128"/>
              </a:rPr>
              <a:t>完走</a:t>
            </a:r>
            <a:r>
              <a:rPr kumimoji="1" lang="en-US" altLang="ja-JP" sz="4000" u="sng" dirty="0" smtClean="0">
                <a:latin typeface="メイリオ" panose="020B0604030504040204" pitchFamily="50" charset="-128"/>
                <a:ea typeface="メイリオ" panose="020B0604030504040204" pitchFamily="50" charset="-128"/>
              </a:rPr>
              <a:t>(2,177m)</a:t>
            </a:r>
          </a:p>
          <a:p>
            <a:pPr marL="914400" lvl="2" indent="0">
              <a:buNone/>
            </a:pPr>
            <a:r>
              <a:rPr kumimoji="1" lang="ja-JP" altLang="en-US" sz="3200" dirty="0" smtClean="0">
                <a:latin typeface="メイリオ" panose="020B0604030504040204" pitchFamily="50" charset="-128"/>
                <a:ea typeface="メイリオ" panose="020B0604030504040204" pitchFamily="50" charset="-128"/>
              </a:rPr>
              <a:t>　　</a:t>
            </a:r>
            <a:r>
              <a:rPr kumimoji="1" lang="en-US" altLang="ja-JP" sz="3200" b="1" dirty="0" smtClean="0">
                <a:latin typeface="メイリオ" panose="020B0604030504040204" pitchFamily="50" charset="-128"/>
                <a:ea typeface="メイリオ" panose="020B0604030504040204" pitchFamily="50" charset="-128"/>
              </a:rPr>
              <a:t>12</a:t>
            </a:r>
            <a:r>
              <a:rPr lang="ja-JP" altLang="en-US" sz="3200" dirty="0">
                <a:latin typeface="メイリオ" panose="020B0604030504040204" pitchFamily="50" charset="-128"/>
                <a:ea typeface="メイリオ" panose="020B0604030504040204" pitchFamily="50" charset="-128"/>
              </a:rPr>
              <a:t> </a:t>
            </a:r>
            <a:r>
              <a:rPr kumimoji="1" lang="en-US" altLang="ja-JP" sz="3200" dirty="0" smtClean="0">
                <a:latin typeface="メイリオ" panose="020B0604030504040204" pitchFamily="50" charset="-128"/>
                <a:ea typeface="メイリオ" panose="020B0604030504040204" pitchFamily="50" charset="-128"/>
              </a:rPr>
              <a:t>/62</a:t>
            </a:r>
            <a:r>
              <a:rPr kumimoji="1" lang="ja-JP" altLang="en-US" sz="3200" dirty="0" smtClean="0">
                <a:latin typeface="メイリオ" panose="020B0604030504040204" pitchFamily="50" charset="-128"/>
                <a:ea typeface="メイリオ" panose="020B0604030504040204" pitchFamily="50" charset="-128"/>
              </a:rPr>
              <a:t>台</a:t>
            </a: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solidFill>
                  <a:srgbClr val="C00000"/>
                </a:solidFill>
                <a:latin typeface="メイリオ" panose="020B0604030504040204" pitchFamily="50" charset="-128"/>
                <a:ea typeface="メイリオ" panose="020B0604030504040204" pitchFamily="50" charset="-128"/>
              </a:rPr>
              <a:t>上位</a:t>
            </a:r>
            <a:r>
              <a:rPr kumimoji="1" lang="ja-JP" altLang="en-US" sz="3200" dirty="0" smtClean="0">
                <a:solidFill>
                  <a:srgbClr val="C00000"/>
                </a:solidFill>
                <a:latin typeface="メイリオ" panose="020B0604030504040204" pitchFamily="50" charset="-128"/>
                <a:ea typeface="メイリオ" panose="020B0604030504040204" pitchFamily="50" charset="-128"/>
              </a:rPr>
              <a:t> </a:t>
            </a:r>
            <a:r>
              <a:rPr kumimoji="1" lang="en-US" altLang="ja-JP" sz="3200" b="1" dirty="0" smtClean="0">
                <a:solidFill>
                  <a:srgbClr val="C00000"/>
                </a:solidFill>
                <a:latin typeface="メイリオ" panose="020B0604030504040204" pitchFamily="50" charset="-128"/>
                <a:ea typeface="メイリオ" panose="020B0604030504040204" pitchFamily="50" charset="-128"/>
              </a:rPr>
              <a:t>20%</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の成績！！</a:t>
            </a:r>
            <a:endParaRPr kumimoji="1" lang="ja-JP" altLang="en-US" sz="3200" dirty="0">
              <a:latin typeface="メイリオ" panose="020B0604030504040204" pitchFamily="50" charset="-128"/>
              <a:ea typeface="メイリオ" panose="020B0604030504040204" pitchFamily="50" charset="-128"/>
            </a:endParaRPr>
          </a:p>
        </p:txBody>
      </p:sp>
      <p:pic>
        <p:nvPicPr>
          <p:cNvPr id="4" name="3t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55232" y="3505198"/>
            <a:ext cx="5010929"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4th-ru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45293" y="3505197"/>
            <a:ext cx="5010928" cy="2818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19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88" fill="hold"/>
                                        <p:tgtEl>
                                          <p:spTgt spid="4"/>
                                        </p:tgtEl>
                                      </p:cBhvr>
                                    </p:cmd>
                                  </p:childTnLst>
                                </p:cTn>
                              </p:par>
                              <p:par>
                                <p:cTn id="7" presetID="1" presetClass="mediacall" presetSubtype="0" fill="hold" nodeType="withEffect">
                                  <p:stCondLst>
                                    <p:cond delay="0"/>
                                  </p:stCondLst>
                                  <p:childTnLst>
                                    <p:cmd type="call" cmd="playFrom(0.0)">
                                      <p:cBhvr>
                                        <p:cTn id="8" dur="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video>
              <p:cMediaNode vol="80000">
                <p:cTn id="10"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17714"/>
            <a:ext cx="10018713" cy="1752599"/>
          </a:xfrm>
        </p:spPr>
        <p:txBody>
          <a:bodyPr>
            <a:normAutofit/>
          </a:bodyPr>
          <a:lstStyle/>
          <a:p>
            <a:r>
              <a:rPr kumimoji="1" lang="ja-JP" altLang="en-US" sz="6600" b="1" dirty="0" smtClean="0">
                <a:latin typeface="メイリオ" panose="020B0604030504040204" pitchFamily="50" charset="-128"/>
                <a:ea typeface="メイリオ" panose="020B0604030504040204" pitchFamily="50" charset="-128"/>
              </a:rPr>
              <a:t>普段</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717573" y="2340427"/>
            <a:ext cx="10018713" cy="3124201"/>
          </a:xfrm>
        </p:spPr>
        <p:txBody>
          <a:bodyPr>
            <a:noAutofit/>
          </a:bodyPr>
          <a:lstStyle/>
          <a:p>
            <a:r>
              <a:rPr kumimoji="1" lang="ja-JP" altLang="en-US" sz="4000" b="1" dirty="0" smtClean="0">
                <a:latin typeface="メイリオ" panose="020B0604030504040204" pitchFamily="50" charset="-128"/>
                <a:ea typeface="メイリオ" panose="020B0604030504040204" pitchFamily="50" charset="-128"/>
              </a:rPr>
              <a:t>プロジェクト開発</a:t>
            </a:r>
            <a:endParaRPr kumimoji="1" lang="en-US" altLang="ja-JP" sz="4000" b="1" dirty="0" smtClean="0">
              <a:latin typeface="メイリオ" panose="020B0604030504040204" pitchFamily="50" charset="-128"/>
              <a:ea typeface="メイリオ" panose="020B0604030504040204" pitchFamily="50" charset="-128"/>
            </a:endParaRPr>
          </a:p>
          <a:p>
            <a:r>
              <a:rPr kumimoji="1" lang="ja-JP" altLang="en-US" sz="4000" dirty="0" smtClean="0">
                <a:latin typeface="メイリオ" panose="020B0604030504040204" pitchFamily="50" charset="-128"/>
                <a:ea typeface="メイリオ" panose="020B0604030504040204" pitchFamily="50" charset="-128"/>
              </a:rPr>
              <a:t>各個人の</a:t>
            </a:r>
            <a:r>
              <a:rPr lang="ja-JP" altLang="en-US" sz="4000" b="1" dirty="0" smtClean="0">
                <a:latin typeface="メイリオ" panose="020B0604030504040204" pitchFamily="50" charset="-128"/>
                <a:ea typeface="メイリオ" panose="020B0604030504040204" pitchFamily="50" charset="-128"/>
              </a:rPr>
              <a:t>スキル</a:t>
            </a:r>
            <a:r>
              <a:rPr lang="ja-JP" altLang="en-US" sz="4000" b="1" dirty="0">
                <a:latin typeface="メイリオ" panose="020B0604030504040204" pitchFamily="50" charset="-128"/>
                <a:ea typeface="メイリオ" panose="020B0604030504040204" pitchFamily="50" charset="-128"/>
              </a:rPr>
              <a:t>磨き</a:t>
            </a:r>
            <a:endParaRPr kumimoji="1" lang="en-US" altLang="ja-JP" sz="4000" b="1" dirty="0" smtClean="0">
              <a:latin typeface="メイリオ" panose="020B0604030504040204" pitchFamily="50" charset="-128"/>
              <a:ea typeface="メイリオ" panose="020B0604030504040204" pitchFamily="50" charset="-128"/>
            </a:endParaRPr>
          </a:p>
          <a:p>
            <a:pPr marL="0" indent="0">
              <a:buNone/>
            </a:pPr>
            <a:endParaRPr kumimoji="1" lang="ja-JP" altLang="en-US" sz="4000" b="1"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79" y="2596432"/>
            <a:ext cx="7222067" cy="5414107"/>
          </a:xfrm>
          <a:prstGeom prst="rect">
            <a:avLst/>
          </a:prstGeom>
        </p:spPr>
      </p:pic>
    </p:spTree>
    <p:extLst>
      <p:ext uri="{BB962C8B-B14F-4D97-AF65-F5344CB8AC3E}">
        <p14:creationId xmlns:p14="http://schemas.microsoft.com/office/powerpoint/2010/main" val="1858406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170" y="1867949"/>
            <a:ext cx="7321085" cy="4990051"/>
          </a:xfrm>
          <a:prstGeom prst="rect">
            <a:avLst/>
          </a:prstGeom>
        </p:spPr>
      </p:pic>
      <p:sp>
        <p:nvSpPr>
          <p:cNvPr id="2" name="タイトル 1"/>
          <p:cNvSpPr>
            <a:spLocks noGrp="1"/>
          </p:cNvSpPr>
          <p:nvPr>
            <p:ph type="title"/>
          </p:nvPr>
        </p:nvSpPr>
        <p:spPr>
          <a:xfrm>
            <a:off x="0" y="0"/>
            <a:ext cx="10018713" cy="1752599"/>
          </a:xfrm>
        </p:spPr>
        <p:txBody>
          <a:bodyPr>
            <a:normAutofit/>
          </a:bodyPr>
          <a:lstStyle/>
          <a:p>
            <a:r>
              <a:rPr kumimoji="1" lang="ja-JP" altLang="en-US" sz="6000" b="1" dirty="0" smtClean="0">
                <a:latin typeface="メイリオ" panose="020B0604030504040204" pitchFamily="50" charset="-128"/>
                <a:ea typeface="メイリオ" panose="020B0604030504040204" pitchFamily="50" charset="-128"/>
              </a:rPr>
              <a:t>今年度</a:t>
            </a:r>
            <a:r>
              <a:rPr kumimoji="1" lang="ja-JP" altLang="en-US" sz="6000" dirty="0" smtClean="0">
                <a:latin typeface="メイリオ" panose="020B0604030504040204" pitchFamily="50" charset="-128"/>
                <a:ea typeface="メイリオ" panose="020B0604030504040204" pitchFamily="50" charset="-128"/>
              </a:rPr>
              <a:t>の活動予定</a:t>
            </a:r>
            <a:endParaRPr kumimoji="1" lang="ja-JP" altLang="en-US" sz="60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660448" y="1752599"/>
            <a:ext cx="10018713" cy="3124201"/>
          </a:xfrm>
        </p:spPr>
        <p:txBody>
          <a:bodyPr/>
          <a:lstStyle/>
          <a:p>
            <a:pPr>
              <a:buFont typeface="Wingdings" panose="05000000000000000000" pitchFamily="2" charset="2"/>
              <a:buChar char="Ø"/>
            </a:pPr>
            <a:r>
              <a:rPr kumimoji="1" lang="ja-JP" altLang="en-US" sz="4400" b="1" dirty="0" smtClean="0">
                <a:latin typeface="メイリオ" panose="020B0604030504040204" pitchFamily="50" charset="-128"/>
                <a:ea typeface="メイリオ" panose="020B0604030504040204" pitchFamily="50" charset="-128"/>
              </a:rPr>
              <a:t>つくばチャレンジ</a:t>
            </a:r>
            <a:r>
              <a:rPr kumimoji="1" lang="ja-JP" altLang="en-US" sz="4400" dirty="0" smtClean="0">
                <a:latin typeface="メイリオ" panose="020B0604030504040204" pitchFamily="50" charset="-128"/>
                <a:ea typeface="メイリオ" panose="020B0604030504040204" pitchFamily="50" charset="-128"/>
              </a:rPr>
              <a:t>への参加</a:t>
            </a:r>
            <a:endParaRPr kumimoji="1"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smtClean="0">
                <a:latin typeface="メイリオ" panose="020B0604030504040204" pitchFamily="50" charset="-128"/>
                <a:ea typeface="メイリオ" panose="020B0604030504040204" pitchFamily="50" charset="-128"/>
              </a:rPr>
              <a:t>案内ロボット</a:t>
            </a:r>
            <a:r>
              <a:rPr lang="ja-JP" altLang="en-US" sz="4400" dirty="0" smtClean="0">
                <a:latin typeface="メイリオ" panose="020B0604030504040204" pitchFamily="50" charset="-128"/>
                <a:ea typeface="メイリオ" panose="020B0604030504040204" pitchFamily="50" charset="-128"/>
              </a:rPr>
              <a:t>の開発</a:t>
            </a:r>
            <a:endParaRPr lang="en-US" altLang="ja-JP" sz="4400" dirty="0" smtClean="0">
              <a:latin typeface="メイリオ" panose="020B0604030504040204" pitchFamily="50" charset="-128"/>
              <a:ea typeface="メイリオ" panose="020B0604030504040204" pitchFamily="50" charset="-128"/>
            </a:endParaRPr>
          </a:p>
          <a:p>
            <a:pPr>
              <a:buFont typeface="Wingdings" panose="05000000000000000000" pitchFamily="2" charset="2"/>
              <a:buChar char="Ø"/>
            </a:pPr>
            <a:r>
              <a:rPr lang="ja-JP" altLang="en-US" sz="4400" b="1" dirty="0">
                <a:latin typeface="メイリオ" panose="020B0604030504040204" pitchFamily="50" charset="-128"/>
                <a:ea typeface="メイリオ" panose="020B0604030504040204" pitchFamily="50" charset="-128"/>
              </a:rPr>
              <a:t>新人教育</a:t>
            </a:r>
            <a:endParaRPr lang="en-US" altLang="ja-JP" sz="4400" b="1"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9417447" y="2912535"/>
            <a:ext cx="1072753" cy="1608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9417447" y="4462272"/>
            <a:ext cx="1072753" cy="2834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7622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6395" y="1752599"/>
            <a:ext cx="11099576" cy="1055914"/>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プログ</a:t>
            </a:r>
            <a:r>
              <a:rPr kumimoji="1" lang="ja-JP" altLang="en-US" sz="3600" b="1" dirty="0" smtClean="0">
                <a:latin typeface="メイリオ" panose="020B0604030504040204" pitchFamily="50" charset="-128"/>
                <a:ea typeface="メイリオ" panose="020B0604030504040204" pitchFamily="50" charset="-128"/>
              </a:rPr>
              <a:t>ラミング</a:t>
            </a:r>
            <a:r>
              <a:rPr lang="ja-JP" altLang="en-US" sz="3600" dirty="0" smtClean="0">
                <a:latin typeface="メイリオ" panose="020B0604030504040204" pitchFamily="50" charset="-128"/>
                <a:ea typeface="メイリオ" panose="020B0604030504040204" pitchFamily="50" charset="-128"/>
              </a:rPr>
              <a:t>に</a:t>
            </a:r>
            <a:r>
              <a:rPr lang="ja-JP" altLang="en-US" sz="3600" dirty="0">
                <a:latin typeface="メイリオ" panose="020B0604030504040204" pitchFamily="50" charset="-128"/>
                <a:ea typeface="メイリオ" panose="020B0604030504040204" pitchFamily="50" charset="-128"/>
              </a:rPr>
              <a:t>慣れる</a:t>
            </a:r>
            <a:endParaRPr kumimoji="1" lang="en-US" altLang="ja-JP" sz="3600" dirty="0" smtClean="0">
              <a:latin typeface="メイリオ" panose="020B0604030504040204" pitchFamily="50" charset="-128"/>
              <a:ea typeface="メイリオ" panose="020B0604030504040204" pitchFamily="50" charset="-128"/>
            </a:endParaRPr>
          </a:p>
          <a:p>
            <a:pPr marL="0" indent="0">
              <a:buNone/>
            </a:pPr>
            <a:r>
              <a:rPr lang="en-US" altLang="ja-JP" sz="2800" dirty="0">
                <a:latin typeface="メイリオ" panose="020B0604030504040204" pitchFamily="50" charset="-128"/>
                <a:ea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rPr>
              <a:t>ex) </a:t>
            </a:r>
            <a:r>
              <a:rPr lang="ja-JP" altLang="en-US" sz="2800" dirty="0" smtClean="0">
                <a:latin typeface="メイリオ" panose="020B0604030504040204" pitchFamily="50" charset="-128"/>
                <a:ea typeface="メイリオ" panose="020B0604030504040204" pitchFamily="50" charset="-128"/>
              </a:rPr>
              <a:t>ライントレース、じゃんけんゲーム</a:t>
            </a:r>
            <a:endParaRPr lang="en-US" altLang="ja-JP" sz="28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BEBA8EAE-BF5A-486C-A8C5-ECC9F3942E4B}">
                <a14:imgProps xmlns:a14="http://schemas.microsoft.com/office/drawing/2010/main">
                  <a14:imgLayer r:embed="rId4">
                    <a14:imgEffect>
                      <a14:sharpenSoften amount="18000"/>
                    </a14:imgEffect>
                    <a14:imgEffect>
                      <a14:saturation sat="227000"/>
                    </a14:imgEffect>
                    <a14:imgEffect>
                      <a14:brightnessContrast bright="17000" contrast="1000"/>
                    </a14:imgEffect>
                  </a14:imgLayer>
                </a14:imgProps>
              </a:ext>
            </a:extLst>
          </a:blip>
          <a:stretch>
            <a:fillRect/>
          </a:stretch>
        </p:blipFill>
        <p:spPr>
          <a:xfrm>
            <a:off x="2590800" y="2969548"/>
            <a:ext cx="8415867" cy="3744519"/>
          </a:xfrm>
          <a:prstGeom prst="rect">
            <a:avLst/>
          </a:prstGeom>
        </p:spPr>
      </p:pic>
    </p:spTree>
    <p:extLst>
      <p:ext uri="{BB962C8B-B14F-4D97-AF65-F5344CB8AC3E}">
        <p14:creationId xmlns:p14="http://schemas.microsoft.com/office/powerpoint/2010/main" val="2690250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311" y="0"/>
            <a:ext cx="10018713" cy="1752599"/>
          </a:xfrm>
        </p:spPr>
        <p:txBody>
          <a:bodyPr>
            <a:normAutofit/>
          </a:bodyPr>
          <a:lstStyle/>
          <a:p>
            <a:r>
              <a:rPr lang="ja-JP" altLang="en-US" sz="6600" b="1" dirty="0">
                <a:latin typeface="メイリオ" panose="020B0604030504040204" pitchFamily="50" charset="-128"/>
                <a:ea typeface="メイリオ" panose="020B0604030504040204" pitchFamily="50" charset="-128"/>
              </a:rPr>
              <a:t>一</a:t>
            </a:r>
            <a:r>
              <a:rPr kumimoji="1" lang="ja-JP" altLang="en-US" sz="6600" b="1" dirty="0" smtClean="0">
                <a:latin typeface="メイリオ" panose="020B0604030504040204" pitchFamily="50" charset="-128"/>
                <a:ea typeface="メイリオ" panose="020B0604030504040204" pitchFamily="50" charset="-128"/>
              </a:rPr>
              <a:t>年生</a:t>
            </a:r>
            <a:r>
              <a:rPr kumimoji="1" lang="ja-JP" altLang="en-US" sz="6600" dirty="0" smtClean="0">
                <a:latin typeface="メイリオ" panose="020B0604030504040204" pitchFamily="50" charset="-128"/>
                <a:ea typeface="メイリオ" panose="020B0604030504040204" pitchFamily="50" charset="-128"/>
              </a:rPr>
              <a:t>の活動内容</a:t>
            </a:r>
            <a:endParaRPr kumimoji="1" lang="ja-JP" altLang="en-US" sz="66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629726" y="1386839"/>
            <a:ext cx="11099576" cy="1733247"/>
          </a:xfrm>
        </p:spPr>
        <p:txBody>
          <a:bodyPr>
            <a:noAutofit/>
          </a:bodyPr>
          <a:lstStyle/>
          <a:p>
            <a:r>
              <a:rPr lang="ja-JP" altLang="en-US" sz="3600" b="1" dirty="0" smtClean="0">
                <a:latin typeface="メイリオ" panose="020B0604030504040204" pitchFamily="50" charset="-128"/>
                <a:ea typeface="メイリオ" panose="020B0604030504040204" pitchFamily="50" charset="-128"/>
              </a:rPr>
              <a:t>ハードウェア</a:t>
            </a:r>
            <a:r>
              <a:rPr lang="ja-JP" altLang="en-US" sz="3600" dirty="0" smtClean="0">
                <a:latin typeface="メイリオ" panose="020B0604030504040204" pitchFamily="50" charset="-128"/>
                <a:ea typeface="メイリオ" panose="020B0604030504040204" pitchFamily="50" charset="-128"/>
              </a:rPr>
              <a:t>開発学習</a:t>
            </a:r>
            <a:endParaRPr lang="en-US" altLang="ja-JP" sz="36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655" y="1245413"/>
            <a:ext cx="4601497" cy="3449566"/>
          </a:xfrm>
          <a:prstGeom prst="rect">
            <a:avLst/>
          </a:prstGeom>
        </p:spPr>
      </p:pic>
      <p:sp>
        <p:nvSpPr>
          <p:cNvPr id="6" name="コンテンツ プレースホルダー 2"/>
          <p:cNvSpPr txBox="1">
            <a:spLocks/>
          </p:cNvSpPr>
          <p:nvPr/>
        </p:nvSpPr>
        <p:spPr>
          <a:xfrm>
            <a:off x="2629726" y="4714700"/>
            <a:ext cx="11099576" cy="173324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r>
              <a:rPr lang="ja-JP" altLang="en-US" sz="3600" b="1" dirty="0" smtClean="0">
                <a:latin typeface="メイリオ" panose="020B0604030504040204" pitchFamily="50" charset="-128"/>
                <a:ea typeface="メイリオ" panose="020B0604030504040204" pitchFamily="50" charset="-128"/>
              </a:rPr>
              <a:t>正規のプロジェクト</a:t>
            </a:r>
            <a:r>
              <a:rPr lang="ja-JP" altLang="en-US" sz="3600" dirty="0" smtClean="0">
                <a:latin typeface="メイリオ" panose="020B0604030504040204" pitchFamily="50" charset="-128"/>
                <a:ea typeface="メイリオ" panose="020B0604030504040204" pitchFamily="50" charset="-128"/>
              </a:rPr>
              <a:t>への参加</a:t>
            </a:r>
            <a:endParaRPr lang="en-US" altLang="ja-JP" sz="3600" dirty="0" smtClean="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981" y="2311961"/>
            <a:ext cx="4091371" cy="3104279"/>
          </a:xfrm>
          <a:prstGeom prst="rect">
            <a:avLst/>
          </a:prstGeom>
          <a:noFill/>
          <a:effectLst>
            <a:outerShdw blurRad="50800" dist="50800" dir="5400000" algn="ctr" rotWithShape="0">
              <a:schemeClr val="bg1">
                <a:alpha val="69000"/>
              </a:schemeClr>
            </a:outerShdw>
          </a:effectLst>
        </p:spPr>
      </p:pic>
    </p:spTree>
    <p:extLst>
      <p:ext uri="{BB962C8B-B14F-4D97-AF65-F5344CB8AC3E}">
        <p14:creationId xmlns:p14="http://schemas.microsoft.com/office/powerpoint/2010/main" val="1668572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5558" y="0"/>
            <a:ext cx="10018713" cy="1752599"/>
          </a:xfrm>
        </p:spPr>
        <p:txBody>
          <a:bodyPr>
            <a:normAutofit/>
          </a:bodyPr>
          <a:lstStyle/>
          <a:p>
            <a:r>
              <a:rPr lang="en-US" altLang="ja-JP" sz="6600" dirty="0" smtClean="0">
                <a:latin typeface="Segoe UI" panose="020B0502040204020203" pitchFamily="34" charset="0"/>
                <a:cs typeface="Segoe UI" panose="020B0502040204020203" pitchFamily="34" charset="0"/>
              </a:rPr>
              <a:t>CIR-KIT</a:t>
            </a:r>
            <a:r>
              <a:rPr lang="ja-JP" altLang="en-US" sz="6600" dirty="0" smtClean="0">
                <a:latin typeface="メイリオ" panose="020B0604030504040204" pitchFamily="50" charset="-128"/>
                <a:ea typeface="メイリオ" panose="020B0604030504040204" pitchFamily="50" charset="-128"/>
              </a:rPr>
              <a:t>の</a:t>
            </a:r>
            <a:r>
              <a:rPr lang="ja-JP" altLang="en-US" sz="6600" b="1" dirty="0" smtClean="0">
                <a:latin typeface="メイリオ" panose="020B0604030504040204" pitchFamily="50" charset="-128"/>
                <a:ea typeface="メイリオ" panose="020B0604030504040204" pitchFamily="50" charset="-128"/>
              </a:rPr>
              <a:t>特長</a:t>
            </a:r>
            <a:endParaRPr kumimoji="1" lang="ja-JP" altLang="en-US" sz="6600"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2207879" y="2794815"/>
            <a:ext cx="10018713" cy="3124201"/>
          </a:xfrm>
        </p:spPr>
        <p:txBody>
          <a:bodyPr>
            <a:noAutofit/>
          </a:body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ハードウェア、ソフトウェア</a:t>
            </a:r>
            <a:r>
              <a:rPr lang="ja-JP" altLang="en-US" sz="3600" b="1" dirty="0">
                <a:latin typeface="メイリオ" panose="020B0604030504040204" pitchFamily="50" charset="-128"/>
                <a:ea typeface="メイリオ" panose="020B0604030504040204" pitchFamily="50" charset="-128"/>
              </a:rPr>
              <a:t>どちら</a:t>
            </a:r>
            <a:r>
              <a:rPr lang="ja-JP" altLang="en-US" sz="3600" b="1" dirty="0" smtClean="0">
                <a:latin typeface="メイリオ" panose="020B0604030504040204" pitchFamily="50" charset="-128"/>
                <a:ea typeface="メイリオ" panose="020B0604030504040204" pitchFamily="50" charset="-128"/>
              </a:rPr>
              <a:t>もできる</a:t>
            </a:r>
            <a:endParaRPr lang="en-US" altLang="ja-JP" sz="3600" dirty="0" smtClean="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dirty="0" smtClean="0">
                <a:latin typeface="メイリオ" panose="020B0604030504040204" pitchFamily="50" charset="-128"/>
                <a:ea typeface="メイリオ" panose="020B0604030504040204" pitchFamily="50" charset="-128"/>
              </a:rPr>
              <a:t>特に</a:t>
            </a:r>
            <a:r>
              <a:rPr kumimoji="1" lang="ja-JP" altLang="en-US" sz="3600" b="1" dirty="0" smtClean="0">
                <a:latin typeface="メイリオ" panose="020B0604030504040204" pitchFamily="50" charset="-128"/>
                <a:ea typeface="メイリオ" panose="020B0604030504040204" pitchFamily="50" charset="-128"/>
              </a:rPr>
              <a:t>ソフトウェアに強い</a:t>
            </a:r>
            <a:r>
              <a:rPr kumimoji="1" lang="ja-JP" altLang="en-US" sz="3600" dirty="0" smtClean="0">
                <a:latin typeface="メイリオ" panose="020B0604030504040204" pitchFamily="50" charset="-128"/>
                <a:ea typeface="メイリオ" panose="020B0604030504040204" pitchFamily="50" charset="-128"/>
              </a:rPr>
              <a:t>！</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lang="ja-JP" altLang="en-US" sz="3600" dirty="0" smtClean="0">
                <a:latin typeface="メイリオ" panose="020B0604030504040204" pitchFamily="50" charset="-128"/>
                <a:ea typeface="メイリオ" panose="020B0604030504040204" pitchFamily="50" charset="-128"/>
              </a:rPr>
              <a:t>情報系の</a:t>
            </a:r>
            <a:r>
              <a:rPr lang="ja-JP" altLang="en-US" sz="3600" dirty="0">
                <a:latin typeface="メイリオ" panose="020B0604030504040204" pitchFamily="50" charset="-128"/>
                <a:ea typeface="メイリオ" panose="020B0604030504040204" pitchFamily="50" charset="-128"/>
              </a:rPr>
              <a:t>授業で</a:t>
            </a:r>
            <a:r>
              <a:rPr lang="ja-JP" altLang="en-US" sz="3600" b="1" u="sng" dirty="0">
                <a:solidFill>
                  <a:srgbClr val="C00000"/>
                </a:solidFill>
                <a:latin typeface="メイリオ" panose="020B0604030504040204" pitchFamily="50" charset="-128"/>
                <a:ea typeface="メイリオ" panose="020B0604030504040204" pitchFamily="50" charset="-128"/>
              </a:rPr>
              <a:t>無双</a:t>
            </a:r>
            <a:r>
              <a:rPr lang="ja-JP" altLang="en-US" sz="3600" dirty="0">
                <a:latin typeface="メイリオ" panose="020B0604030504040204" pitchFamily="50" charset="-128"/>
                <a:ea typeface="メイリオ" panose="020B0604030504040204" pitchFamily="50" charset="-128"/>
              </a:rPr>
              <a:t>できる！！</a:t>
            </a:r>
            <a:endParaRPr lang="en-US" altLang="ja-JP" sz="36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kumimoji="1" lang="ja-JP" altLang="en-US" sz="3600" b="1" u="sng" dirty="0" smtClean="0">
                <a:latin typeface="メイリオ" panose="020B0604030504040204" pitchFamily="50" charset="-128"/>
                <a:ea typeface="メイリオ" panose="020B0604030504040204" pitchFamily="50" charset="-128"/>
              </a:rPr>
              <a:t>女性</a:t>
            </a:r>
            <a:r>
              <a:rPr kumimoji="1" lang="ja-JP" altLang="en-US" sz="3600" dirty="0" smtClean="0">
                <a:latin typeface="メイリオ" panose="020B0604030504040204" pitchFamily="50" charset="-128"/>
                <a:ea typeface="メイリオ" panose="020B0604030504040204" pitchFamily="50" charset="-128"/>
              </a:rPr>
              <a:t>部員もいる！！！</a:t>
            </a:r>
            <a:endParaRPr kumimoji="1" lang="en-US" altLang="ja-JP" sz="3600" dirty="0" smtClean="0">
              <a:latin typeface="メイリオ" panose="020B0604030504040204" pitchFamily="50" charset="-128"/>
              <a:ea typeface="メイリオ" panose="020B0604030504040204" pitchFamily="50" charset="-128"/>
            </a:endParaRPr>
          </a:p>
        </p:txBody>
      </p:sp>
      <p:sp>
        <p:nvSpPr>
          <p:cNvPr id="6" name="コンテンツ プレースホルダー 2"/>
          <p:cNvSpPr txBox="1">
            <a:spLocks/>
          </p:cNvSpPr>
          <p:nvPr/>
        </p:nvSpPr>
        <p:spPr>
          <a:xfrm>
            <a:off x="2207879" y="2022020"/>
            <a:ext cx="5052346" cy="96081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充実</a:t>
            </a:r>
            <a:r>
              <a:rPr lang="ja-JP" altLang="en-US" sz="3600" dirty="0" smtClean="0">
                <a:latin typeface="メイリオ" panose="020B0604030504040204" pitchFamily="50" charset="-128"/>
                <a:ea typeface="メイリオ" panose="020B0604030504040204" pitchFamily="50" charset="-128"/>
              </a:rPr>
              <a:t>した</a:t>
            </a:r>
            <a:r>
              <a:rPr lang="ja-JP" altLang="en-US" sz="3600" b="1" dirty="0" smtClean="0">
                <a:latin typeface="メイリオ" panose="020B0604030504040204" pitchFamily="50" charset="-128"/>
                <a:ea typeface="メイリオ" panose="020B0604030504040204" pitchFamily="50" charset="-128"/>
              </a:rPr>
              <a:t>教育制度</a:t>
            </a:r>
            <a:r>
              <a:rPr lang="ja-JP" altLang="en-US" sz="3600" dirty="0" smtClean="0">
                <a:latin typeface="メイリオ" panose="020B0604030504040204" pitchFamily="50" charset="-128"/>
                <a:ea typeface="メイリオ" panose="020B0604030504040204" pitchFamily="50" charset="-128"/>
              </a:rPr>
              <a:t>！</a:t>
            </a:r>
            <a:endParaRPr lang="en-US" altLang="ja-JP" sz="36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6907876" y="2210040"/>
            <a:ext cx="428835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u="sng" dirty="0" smtClean="0">
                <a:latin typeface="メイリオ" panose="020B0604030504040204" pitchFamily="50" charset="-128"/>
                <a:ea typeface="メイリオ" panose="020B0604030504040204" pitchFamily="50" charset="-128"/>
              </a:rPr>
              <a:t>初心者でも</a:t>
            </a:r>
            <a:r>
              <a:rPr kumimoji="1" lang="ja-JP" altLang="en-US" sz="3200" b="1" u="sng" dirty="0" smtClean="0">
                <a:latin typeface="メイリオ" panose="020B0604030504040204" pitchFamily="50" charset="-128"/>
                <a:ea typeface="メイリオ" panose="020B0604030504040204" pitchFamily="50" charset="-128"/>
              </a:rPr>
              <a:t>安心</a:t>
            </a:r>
            <a:r>
              <a:rPr kumimoji="1" lang="ja-JP" altLang="en-US" sz="3200" u="sng" dirty="0" smtClean="0">
                <a:latin typeface="メイリオ" panose="020B0604030504040204" pitchFamily="50" charset="-128"/>
                <a:ea typeface="メイリオ" panose="020B0604030504040204" pitchFamily="50" charset="-128"/>
              </a:rPr>
              <a:t>！</a:t>
            </a:r>
            <a:endParaRPr kumimoji="1" lang="ja-JP" altLang="en-US" sz="32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47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1346</TotalTime>
  <Words>956</Words>
  <Application>Microsoft Office PowerPoint</Application>
  <PresentationFormat>ワイド画面</PresentationFormat>
  <Paragraphs>136</Paragraphs>
  <Slides>10</Slides>
  <Notes>10</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vt:i4>
      </vt:variant>
    </vt:vector>
  </HeadingPairs>
  <TitlesOfParts>
    <vt:vector size="20" baseType="lpstr">
      <vt:lpstr>HGｺﾞｼｯｸM</vt:lpstr>
      <vt:lpstr>メイリオ</vt:lpstr>
      <vt:lpstr>游ゴシック</vt:lpstr>
      <vt:lpstr>Agency FB</vt:lpstr>
      <vt:lpstr>Arial</vt:lpstr>
      <vt:lpstr>Corbel</vt:lpstr>
      <vt:lpstr>Courier New</vt:lpstr>
      <vt:lpstr>Segoe UI</vt:lpstr>
      <vt:lpstr>Wingdings</vt:lpstr>
      <vt:lpstr>視差</vt:lpstr>
      <vt:lpstr>CIR-KIT</vt:lpstr>
      <vt:lpstr>CIR-KITとは</vt:lpstr>
      <vt:lpstr>CIR-KITの活動目標</vt:lpstr>
      <vt:lpstr>昨年度の活動成果</vt:lpstr>
      <vt:lpstr>普段の活動内容</vt:lpstr>
      <vt:lpstr>今年度の活動予定</vt:lpstr>
      <vt:lpstr>一年生の活動内容</vt:lpstr>
      <vt:lpstr>一年生の活動内容</vt:lpstr>
      <vt:lpstr>CIR-KITの特長</vt:lpstr>
      <vt:lpstr>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bata</dc:creator>
  <cp:lastModifiedBy>bata</cp:lastModifiedBy>
  <cp:revision>120</cp:revision>
  <dcterms:created xsi:type="dcterms:W3CDTF">2017-03-31T23:05:11Z</dcterms:created>
  <dcterms:modified xsi:type="dcterms:W3CDTF">2017-04-03T22:14:25Z</dcterms:modified>
</cp:coreProperties>
</file>